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2" r:id="rId8"/>
    <p:sldId id="263" r:id="rId9"/>
    <p:sldId id="272" r:id="rId10"/>
    <p:sldId id="280" r:id="rId11"/>
    <p:sldId id="273" r:id="rId12"/>
    <p:sldId id="278" r:id="rId13"/>
    <p:sldId id="279" r:id="rId14"/>
    <p:sldId id="281" r:id="rId15"/>
    <p:sldId id="282" r:id="rId16"/>
    <p:sldId id="283" r:id="rId17"/>
    <p:sldId id="284" r:id="rId18"/>
    <p:sldId id="285" r:id="rId19"/>
    <p:sldId id="290" r:id="rId20"/>
    <p:sldId id="286" r:id="rId21"/>
    <p:sldId id="274" r:id="rId22"/>
    <p:sldId id="275" r:id="rId23"/>
    <p:sldId id="276" r:id="rId24"/>
    <p:sldId id="277" r:id="rId25"/>
    <p:sldId id="264" r:id="rId26"/>
    <p:sldId id="265" r:id="rId27"/>
    <p:sldId id="268" r:id="rId28"/>
    <p:sldId id="266" r:id="rId29"/>
    <p:sldId id="269" r:id="rId30"/>
    <p:sldId id="270"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19.wmf"/><Relationship Id="rId3" Type="http://schemas.openxmlformats.org/officeDocument/2006/relationships/oleObject" Target="../embeddings/oleObject5.bin"/><Relationship Id="rId2" Type="http://schemas.openxmlformats.org/officeDocument/2006/relationships/image" Target="../media/image18.wmf"/><Relationship Id="rId1"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4.xml"/><Relationship Id="rId4" Type="http://schemas.openxmlformats.org/officeDocument/2006/relationships/image" Target="../media/image22.wmf"/><Relationship Id="rId3" Type="http://schemas.openxmlformats.org/officeDocument/2006/relationships/oleObject" Target="../embeddings/oleObject8.bin"/><Relationship Id="rId2" Type="http://schemas.openxmlformats.org/officeDocument/2006/relationships/image" Target="../media/image21.wmf"/><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p:nvPr/>
        </p:nvGraphicFramePr>
        <p:xfrm>
          <a:off x="29210" y="14605"/>
          <a:ext cx="12132945" cy="6786245"/>
        </p:xfrm>
        <a:graphic>
          <a:graphicData uri="http://schemas.openxmlformats.org/presentationml/2006/ole">
            <mc:AlternateContent xmlns:mc="http://schemas.openxmlformats.org/markup-compatibility/2006">
              <mc:Choice xmlns:v="urn:schemas-microsoft-com:vml" Requires="v">
                <p:oleObj spid="_x0000_s7" name="" r:id="rId1" imgW="9156700" imgH="4711700" progId="Paint.Picture">
                  <p:embed/>
                </p:oleObj>
              </mc:Choice>
              <mc:Fallback>
                <p:oleObj name="" r:id="rId1" imgW="9156700" imgH="4711700" progId="Paint.Picture">
                  <p:embed/>
                  <p:pic>
                    <p:nvPicPr>
                      <p:cNvPr id="0" name="Picture 6"/>
                      <p:cNvPicPr/>
                      <p:nvPr/>
                    </p:nvPicPr>
                    <p:blipFill>
                      <a:blip r:embed="rId2"/>
                      <a:stretch>
                        <a:fillRect/>
                      </a:stretch>
                    </p:blipFill>
                    <p:spPr>
                      <a:xfrm>
                        <a:off x="29210" y="14605"/>
                        <a:ext cx="12132945" cy="6786245"/>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158750" y="22225"/>
            <a:ext cx="2948940" cy="6608445"/>
          </a:xfrm>
          <a:prstGeom prst="rect">
            <a:avLst/>
          </a:prstGeom>
        </p:spPr>
      </p:pic>
      <p:sp>
        <p:nvSpPr>
          <p:cNvPr id="6" name="Text Box 5"/>
          <p:cNvSpPr txBox="1"/>
          <p:nvPr/>
        </p:nvSpPr>
        <p:spPr>
          <a:xfrm>
            <a:off x="3589655" y="308610"/>
            <a:ext cx="5033010" cy="1322070"/>
          </a:xfrm>
          <a:prstGeom prst="rect">
            <a:avLst/>
          </a:prstGeom>
          <a:noFill/>
        </p:spPr>
        <p:txBody>
          <a:bodyPr wrap="square" rtlCol="0">
            <a:spAutoFit/>
          </a:bodyPr>
          <a:p>
            <a: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THIS PAGE IS FOR STORING THE DATA OF THE PEOPLE WHO ARE RESCUED BY ADMINISTRATORS UNDER THE </a:t>
            </a:r>
            <a:r>
              <a:rPr lang="en-IN" altLang="en-US" sz="20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ADMINISTRATIVE SIGN IN</a:t>
            </a:r>
            <a:endParaRPr lang="en-IN" altLang="en-US" sz="20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cxnSp>
        <p:nvCxnSpPr>
          <p:cNvPr id="8" name="Straight Arrow Connector 7"/>
          <p:cNvCxnSpPr/>
          <p:nvPr/>
        </p:nvCxnSpPr>
        <p:spPr>
          <a:xfrm flipH="1">
            <a:off x="2680970" y="2157095"/>
            <a:ext cx="1923415" cy="107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H="1" flipV="1">
            <a:off x="2627630" y="2851785"/>
            <a:ext cx="197675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95880" y="3620770"/>
            <a:ext cx="19234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627630" y="3994785"/>
            <a:ext cx="19234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585085" y="4711065"/>
            <a:ext cx="1923415"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595880" y="5212715"/>
            <a:ext cx="188023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765040" y="1858010"/>
            <a:ext cx="3642360" cy="3969385"/>
          </a:xfrm>
          <a:prstGeom prst="rect">
            <a:avLst/>
          </a:prstGeom>
          <a:noFill/>
        </p:spPr>
        <p:txBody>
          <a:bodyPr wrap="square" rtlCol="0">
            <a:spAutoFit/>
          </a:bodyPr>
          <a:p>
            <a:r>
              <a:rPr lang="en-IN" altLang="en-US"/>
              <a:t>HERE WE ENTER THE NAME </a:t>
            </a:r>
            <a:endParaRPr lang="en-IN" altLang="en-US"/>
          </a:p>
          <a:p>
            <a:endParaRPr lang="en-IN" altLang="en-US"/>
          </a:p>
          <a:p>
            <a:endParaRPr lang="en-IN" altLang="en-US"/>
          </a:p>
          <a:p>
            <a:r>
              <a:rPr lang="en-IN" altLang="en-US"/>
              <a:t>HERE WE ENTER THE PHONE NO.</a:t>
            </a:r>
            <a:endParaRPr lang="en-IN" altLang="en-US"/>
          </a:p>
          <a:p>
            <a:endParaRPr lang="en-IN" altLang="en-US"/>
          </a:p>
          <a:p>
            <a:endParaRPr lang="en-IN" altLang="en-US"/>
          </a:p>
          <a:p>
            <a:r>
              <a:rPr lang="en-IN" altLang="en-US"/>
              <a:t>HERE WE CHOOSE THE TYPE OF ID</a:t>
            </a:r>
            <a:endParaRPr lang="en-IN" altLang="en-US"/>
          </a:p>
          <a:p>
            <a:r>
              <a:rPr lang="en-IN" altLang="en-US"/>
              <a:t>HERE WE ENTER THE ID NUMBER</a:t>
            </a:r>
            <a:endParaRPr lang="en-IN" altLang="en-US"/>
          </a:p>
          <a:p>
            <a:endParaRPr lang="en-IN" altLang="en-US"/>
          </a:p>
          <a:p>
            <a:endParaRPr lang="en-IN" altLang="en-US"/>
          </a:p>
          <a:p>
            <a:r>
              <a:rPr lang="en-IN" altLang="en-US"/>
              <a:t>HERE WE ENTER THE AGE</a:t>
            </a:r>
            <a:endParaRPr lang="en-IN" altLang="en-US"/>
          </a:p>
          <a:p>
            <a:endParaRPr lang="en-IN" altLang="en-US"/>
          </a:p>
          <a:p>
            <a:r>
              <a:rPr lang="en-IN" altLang="en-US"/>
              <a:t>BY CLICKING ON SUBMIT BUTTON DATA GETS SAVED IN THE DATABASE</a:t>
            </a:r>
            <a:endParaRPr lang="en-IN" altLang="en-US"/>
          </a:p>
        </p:txBody>
      </p:sp>
      <p:pic>
        <p:nvPicPr>
          <p:cNvPr id="15" name="Content Placeholder 14"/>
          <p:cNvPicPr>
            <a:picLocks noChangeAspect="1"/>
          </p:cNvPicPr>
          <p:nvPr>
            <p:ph sz="half" idx="2"/>
          </p:nvPr>
        </p:nvPicPr>
        <p:blipFill>
          <a:blip r:embed="rId2"/>
          <a:stretch>
            <a:fillRect/>
          </a:stretch>
        </p:blipFill>
        <p:spPr>
          <a:xfrm>
            <a:off x="8661400" y="50800"/>
            <a:ext cx="3253740" cy="6005830"/>
          </a:xfrm>
          <a:prstGeom prst="rect">
            <a:avLst/>
          </a:prstGeom>
        </p:spPr>
      </p:pic>
      <p:sp>
        <p:nvSpPr>
          <p:cNvPr id="17" name="Text Box 16"/>
          <p:cNvSpPr txBox="1"/>
          <p:nvPr/>
        </p:nvSpPr>
        <p:spPr>
          <a:xfrm>
            <a:off x="8834755" y="6141720"/>
            <a:ext cx="3836035" cy="645160"/>
          </a:xfrm>
          <a:prstGeom prst="rect">
            <a:avLst/>
          </a:prstGeom>
          <a:noFill/>
        </p:spPr>
        <p:txBody>
          <a:bodyPr wrap="square" rtlCol="0">
            <a:spAutoFit/>
          </a:bodyPr>
          <a:p>
            <a:r>
              <a:rPr lang="en-IN" altLang="en-US"/>
              <a:t>WE HAVE FOUR TYPES OF ID SELECTION</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nvPr>
        </p:nvGraphicFramePr>
        <p:xfrm>
          <a:off x="352425" y="276860"/>
          <a:ext cx="4327525" cy="6348095"/>
        </p:xfrm>
        <a:graphic>
          <a:graphicData uri="http://schemas.openxmlformats.org/presentationml/2006/ole">
            <mc:AlternateContent xmlns:mc="http://schemas.openxmlformats.org/markup-compatibility/2006">
              <mc:Choice xmlns:v="urn:schemas-microsoft-com:vml" Requires="v">
                <p:oleObj spid="_x0000_s5" name="" r:id="rId1" imgW="11438890" imgH="8733790" progId="Paint.Picture">
                  <p:embed/>
                </p:oleObj>
              </mc:Choice>
              <mc:Fallback>
                <p:oleObj name="" r:id="rId1" imgW="11438890" imgH="8733790" progId="Paint.Picture">
                  <p:embed/>
                  <p:pic>
                    <p:nvPicPr>
                      <p:cNvPr id="0" name="Picture 4"/>
                      <p:cNvPicPr/>
                      <p:nvPr/>
                    </p:nvPicPr>
                    <p:blipFill>
                      <a:blip r:embed="rId2"/>
                      <a:srcRect t="5647" r="43533" b="6143"/>
                      <a:stretch>
                        <a:fillRect/>
                      </a:stretch>
                    </p:blipFill>
                    <p:spPr>
                      <a:xfrm>
                        <a:off x="352425" y="276860"/>
                        <a:ext cx="4327525" cy="6348095"/>
                      </a:xfrm>
                      <a:prstGeom prst="rect">
                        <a:avLst/>
                      </a:prstGeom>
                    </p:spPr>
                  </p:pic>
                </p:oleObj>
              </mc:Fallback>
            </mc:AlternateContent>
          </a:graphicData>
        </a:graphic>
      </p:graphicFrame>
      <p:sp>
        <p:nvSpPr>
          <p:cNvPr id="7" name="Text Box 6"/>
          <p:cNvSpPr txBox="1"/>
          <p:nvPr/>
        </p:nvSpPr>
        <p:spPr>
          <a:xfrm>
            <a:off x="5234940" y="532765"/>
            <a:ext cx="6304280" cy="1014730"/>
          </a:xfrm>
          <a:prstGeom prst="rect">
            <a:avLst/>
          </a:prstGeom>
          <a:noFill/>
        </p:spPr>
        <p:txBody>
          <a:bodyPr wrap="square" rtlCol="0">
            <a:spAutoFit/>
          </a:bodyPr>
          <a:p>
            <a: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THIS IS THE PAGE FOR UPDATES WHICH CAN ONLY BE ACCESSED BY OUR ADMINISTRATORS UNDER THE </a:t>
            </a:r>
            <a:r>
              <a:rPr lang="en-IN" altLang="en-US" sz="20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ADMINISTRATIVE SIGN IN</a:t>
            </a:r>
            <a:endParaRPr lang="en-IN" altLang="en-US" sz="20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cxnSp>
        <p:nvCxnSpPr>
          <p:cNvPr id="8" name="Straight Arrow Connector 7"/>
          <p:cNvCxnSpPr/>
          <p:nvPr/>
        </p:nvCxnSpPr>
        <p:spPr>
          <a:xfrm flipH="1" flipV="1">
            <a:off x="3835400" y="1366520"/>
            <a:ext cx="1987550" cy="865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972175" y="2050415"/>
            <a:ext cx="4776470" cy="4799965"/>
          </a:xfrm>
          <a:prstGeom prst="rect">
            <a:avLst/>
          </a:prstGeom>
          <a:noFill/>
        </p:spPr>
        <p:txBody>
          <a:bodyPr wrap="square" rtlCol="0">
            <a:spAutoFit/>
          </a:bodyPr>
          <a:p>
            <a:r>
              <a:rPr lang="en-IN" altLang="en-US"/>
              <a:t>THIS WILL CONTINUOSILY SHOW US THE UPDATED DATA OF THE EVENTS TAKING PLACE THROUGH OUR GOVERNMENT OFFICALS</a:t>
            </a:r>
            <a:endParaRPr lang="en-IN" altLang="en-US"/>
          </a:p>
          <a:p>
            <a:endParaRPr lang="en-IN" altLang="en-US"/>
          </a:p>
          <a:p>
            <a:endParaRPr lang="en-IN" altLang="en-US"/>
          </a:p>
          <a:p>
            <a:r>
              <a:rPr lang="en-IN" altLang="en-US"/>
              <a:t>IT HAS THREE SECTION OF TAB BUTTON FOR TYPE OF UPDATE</a:t>
            </a:r>
            <a:endParaRPr lang="en-IN" altLang="en-US"/>
          </a:p>
          <a:p>
            <a:r>
              <a:rPr lang="en-IN" altLang="en-US"/>
              <a:t>1.</a:t>
            </a:r>
            <a:r>
              <a:rPr lang="en-IN" altLang="en-US" b="1">
                <a:solidFill>
                  <a:schemeClr val="tx1"/>
                </a:solidFill>
                <a:effectLst>
                  <a:outerShdw blurRad="38100" dist="19050" dir="2700000" algn="tl" rotWithShape="0">
                    <a:schemeClr val="dk1">
                      <a:alpha val="40000"/>
                    </a:schemeClr>
                  </a:outerShdw>
                </a:effectLst>
              </a:rPr>
              <a:t> CONTACT FOR OFFICALS</a:t>
            </a:r>
            <a:r>
              <a:rPr lang="en-IN" altLang="en-US"/>
              <a:t>- ONLY OFFICALS CAN ACCESS IT FOR CONTACTING US AND CAN ALSO GIVE US THE LATEST UPDATE HERE.</a:t>
            </a:r>
            <a:endParaRPr lang="en-IN" altLang="en-US"/>
          </a:p>
          <a:p>
            <a:r>
              <a:rPr lang="en-IN" altLang="en-US"/>
              <a:t>2</a:t>
            </a:r>
            <a:r>
              <a:rPr lang="en-IN" altLang="en-US" b="1">
                <a:solidFill>
                  <a:schemeClr val="tx1"/>
                </a:solidFill>
                <a:effectLst>
                  <a:outerShdw blurRad="38100" dist="19050" dir="2700000" algn="tl" rotWithShape="0">
                    <a:schemeClr val="dk1">
                      <a:alpha val="40000"/>
                    </a:schemeClr>
                  </a:outerShdw>
                </a:effectLst>
              </a:rPr>
              <a:t>.CONTACT FOR VOLUNTEERS</a:t>
            </a:r>
            <a:r>
              <a:rPr lang="en-IN" altLang="en-US"/>
              <a:t>- ONLY VOLUNTEERS CAN ACCESS FOR CONTACTING AND UPDATING THE LATEST INFORMATION</a:t>
            </a:r>
            <a:endParaRPr lang="en-IN" altLang="en-US"/>
          </a:p>
          <a:p>
            <a:r>
              <a:rPr lang="en-IN" altLang="en-US"/>
              <a:t>3.</a:t>
            </a:r>
            <a:r>
              <a:rPr lang="en-IN" altLang="en-US" b="1">
                <a:solidFill>
                  <a:schemeClr val="tx1"/>
                </a:solidFill>
                <a:effectLst>
                  <a:outerShdw blurRad="38100" dist="19050" dir="2700000" algn="tl" rotWithShape="0">
                    <a:schemeClr val="dk1">
                      <a:alpha val="40000"/>
                    </a:schemeClr>
                  </a:outerShdw>
                </a:effectLst>
              </a:rPr>
              <a:t>EMERGENCY UPDATES</a:t>
            </a:r>
            <a:r>
              <a:rPr lang="en-IN" altLang="en-US"/>
              <a:t>- THIS IS ONLY FOR EMERGENCY PURPOSE FOR BOTH THE GOVERNMENT OFFICALS AND VOLUNTEERS IF THERE ANY ISSUE ARRISES</a:t>
            </a:r>
            <a:endParaRPr lang="en-I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nvPr>
        </p:nvGraphicFramePr>
        <p:xfrm>
          <a:off x="191135" y="95885"/>
          <a:ext cx="4060825" cy="6594475"/>
        </p:xfrm>
        <a:graphic>
          <a:graphicData uri="http://schemas.openxmlformats.org/presentationml/2006/ole">
            <mc:AlternateContent xmlns:mc="http://schemas.openxmlformats.org/markup-compatibility/2006">
              <mc:Choice xmlns:v="urn:schemas-microsoft-com:vml" Requires="v">
                <p:oleObj spid="_x0000_s5" name="" r:id="rId1" imgW="11438890" imgH="8733790" progId="Paint.Picture">
                  <p:embed/>
                </p:oleObj>
              </mc:Choice>
              <mc:Fallback>
                <p:oleObj name="" r:id="rId1" imgW="11438890" imgH="8733790" progId="Paint.Picture">
                  <p:embed/>
                  <p:pic>
                    <p:nvPicPr>
                      <p:cNvPr id="0" name="Picture 4"/>
                      <p:cNvPicPr/>
                      <p:nvPr/>
                    </p:nvPicPr>
                    <p:blipFill>
                      <a:blip r:embed="rId2"/>
                      <a:srcRect t="4355" r="42016"/>
                      <a:stretch>
                        <a:fillRect/>
                      </a:stretch>
                    </p:blipFill>
                    <p:spPr>
                      <a:xfrm>
                        <a:off x="191135" y="95885"/>
                        <a:ext cx="4060825" cy="6594475"/>
                      </a:xfrm>
                      <a:prstGeom prst="rect">
                        <a:avLst/>
                      </a:prstGeom>
                    </p:spPr>
                  </p:pic>
                </p:oleObj>
              </mc:Fallback>
            </mc:AlternateContent>
          </a:graphicData>
        </a:graphic>
      </p:graphicFrame>
      <p:cxnSp>
        <p:nvCxnSpPr>
          <p:cNvPr id="7" name="Straight Arrow Connector 6"/>
          <p:cNvCxnSpPr/>
          <p:nvPr/>
        </p:nvCxnSpPr>
        <p:spPr>
          <a:xfrm flipH="1">
            <a:off x="3472180" y="639445"/>
            <a:ext cx="2040890" cy="4914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56075" y="1312545"/>
            <a:ext cx="1581150" cy="20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705475" y="479425"/>
            <a:ext cx="3354705" cy="3138170"/>
          </a:xfrm>
          <a:prstGeom prst="rect">
            <a:avLst/>
          </a:prstGeom>
          <a:noFill/>
        </p:spPr>
        <p:txBody>
          <a:bodyPr wrap="square" rtlCol="0">
            <a:spAutoFit/>
          </a:bodyPr>
          <a:p>
            <a:r>
              <a:rPr lang="en-IN" altLang="en-US"/>
              <a:t>THIS TEXT AREA IS FOR WRITING THE UPDATES</a:t>
            </a:r>
            <a:endParaRPr lang="en-IN" altLang="en-US"/>
          </a:p>
          <a:p>
            <a:endParaRPr lang="en-IN" altLang="en-US"/>
          </a:p>
          <a:p>
            <a:r>
              <a:rPr lang="en-IN" altLang="en-US"/>
              <a:t>BY CLICKING THE PLUS BUTTON THE UPDATE WILL BE SAVED AND WILL BE DISPLAYED IN THE </a:t>
            </a:r>
            <a:r>
              <a:rPr lang="en-IN" altLang="en-US" b="1">
                <a:solidFill>
                  <a:schemeClr val="tx1"/>
                </a:solidFill>
                <a:effectLst>
                  <a:outerShdw blurRad="38100" dist="19050" dir="2700000" algn="tl" rotWithShape="0">
                    <a:schemeClr val="dk1">
                      <a:alpha val="40000"/>
                    </a:schemeClr>
                  </a:outerShdw>
                </a:effectLst>
              </a:rPr>
              <a:t>BREAKING NEWS</a:t>
            </a:r>
            <a:r>
              <a:rPr lang="en-IN" altLang="en-US"/>
              <a:t> PAGE.</a:t>
            </a:r>
            <a:endParaRPr lang="en-IN" altLang="en-US"/>
          </a:p>
          <a:p>
            <a:endParaRPr lang="en-IN" altLang="en-US"/>
          </a:p>
          <a:p>
            <a:r>
              <a:rPr lang="en-IN" altLang="en-US"/>
              <a:t>HERE ALSO WE HAVE THE 3 SECTION JUST SAME AS BREAKING NEWS PAGE</a:t>
            </a:r>
            <a:endParaRPr lang="en-I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72135" y="149225"/>
            <a:ext cx="4166870" cy="6295390"/>
          </a:xfrm>
          <a:prstGeom prst="rect">
            <a:avLst/>
          </a:prstGeom>
        </p:spPr>
      </p:pic>
      <p:sp>
        <p:nvSpPr>
          <p:cNvPr id="6" name="Text Box 5"/>
          <p:cNvSpPr txBox="1"/>
          <p:nvPr/>
        </p:nvSpPr>
        <p:spPr>
          <a:xfrm>
            <a:off x="5523230" y="149225"/>
            <a:ext cx="5449570" cy="5354320"/>
          </a:xfrm>
          <a:prstGeom prst="rect">
            <a:avLst/>
          </a:prstGeom>
          <a:noFill/>
        </p:spPr>
        <p:txBody>
          <a:bodyPr wrap="square" rtlCol="0">
            <a:spAutoFit/>
          </a:bodyPr>
          <a:p>
            <a:r>
              <a:rPr lang="en-IN" altLang="en-US"/>
              <a:t>AFTER CLICKING THE HOST SIGN IN THIS WILL APPEAR THIS IS FOR THE PEOPLE WHO ARE INTERESTED IN GIVING THEIR PLOTS,FLATS,ETC AT A REASONABLE PRICE.</a:t>
            </a:r>
            <a:endParaRPr lang="en-IN" altLang="en-US"/>
          </a:p>
          <a:p>
            <a:endParaRPr lang="en-IN" altLang="en-US"/>
          </a:p>
          <a:p>
            <a:endParaRPr lang="en-IN" altLang="en-US"/>
          </a:p>
          <a:p>
            <a:endParaRPr lang="en-IN" altLang="en-US"/>
          </a:p>
          <a:p>
            <a:r>
              <a:rPr lang="en-IN" altLang="en-US"/>
              <a:t>HOST LOGIN ID WHO HAD REGISTERED THEIR ACCOUNT IN HOST SIGN UP</a:t>
            </a:r>
            <a:endParaRPr lang="en-IN" altLang="en-US"/>
          </a:p>
          <a:p>
            <a:endParaRPr lang="en-IN" altLang="en-US"/>
          </a:p>
          <a:p>
            <a:r>
              <a:rPr lang="en-IN" altLang="en-US"/>
              <a:t>HOST LOGIN PASSWORD </a:t>
            </a:r>
            <a:endParaRPr lang="en-IN" altLang="en-US"/>
          </a:p>
          <a:p>
            <a:endParaRPr lang="en-IN" altLang="en-US"/>
          </a:p>
          <a:p>
            <a:endParaRPr lang="en-IN" altLang="en-US"/>
          </a:p>
          <a:p>
            <a:endParaRPr lang="en-IN" altLang="en-US"/>
          </a:p>
          <a:p>
            <a:r>
              <a:rPr lang="en-IN" altLang="en-US"/>
              <a:t>BY CLICKING SIGN IN BUTTON ACCOUNT OF THE HOST WILL APPEAR FOR ADDING PROPERTY DETAILS</a:t>
            </a:r>
            <a:endParaRPr lang="en-IN" altLang="en-US"/>
          </a:p>
          <a:p>
            <a:endParaRPr lang="en-IN" altLang="en-US"/>
          </a:p>
          <a:p>
            <a:endParaRPr lang="en-IN" altLang="en-US"/>
          </a:p>
          <a:p>
            <a:r>
              <a:rPr lang="en-IN" altLang="en-US"/>
              <a:t>HOST CAN ALSO REGISTER THROUGH THEIR GOOGLE ACCOUNTS</a:t>
            </a:r>
            <a:endParaRPr lang="en-IN" altLang="en-US"/>
          </a:p>
        </p:txBody>
      </p:sp>
      <p:cxnSp>
        <p:nvCxnSpPr>
          <p:cNvPr id="7" name="Straight Arrow Connector 6"/>
          <p:cNvCxnSpPr/>
          <p:nvPr/>
        </p:nvCxnSpPr>
        <p:spPr>
          <a:xfrm flipH="1">
            <a:off x="4668520" y="2050415"/>
            <a:ext cx="822960" cy="16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6" idx="1"/>
          </p:cNvCxnSpPr>
          <p:nvPr/>
        </p:nvCxnSpPr>
        <p:spPr>
          <a:xfrm flipH="1">
            <a:off x="4657725" y="2826385"/>
            <a:ext cx="865505" cy="1104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279775" y="3930650"/>
            <a:ext cx="2233295" cy="20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46475" y="4999355"/>
            <a:ext cx="1976755" cy="64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08635" y="164465"/>
            <a:ext cx="4176395" cy="6111875"/>
          </a:xfrm>
          <a:prstGeom prst="rect">
            <a:avLst/>
          </a:prstGeom>
        </p:spPr>
      </p:pic>
      <p:sp>
        <p:nvSpPr>
          <p:cNvPr id="6" name="Text Box 5"/>
          <p:cNvSpPr txBox="1"/>
          <p:nvPr/>
        </p:nvSpPr>
        <p:spPr>
          <a:xfrm>
            <a:off x="5085715" y="244475"/>
            <a:ext cx="6603365" cy="1198880"/>
          </a:xfrm>
          <a:prstGeom prst="rect">
            <a:avLst/>
          </a:prstGeom>
          <a:noFill/>
        </p:spPr>
        <p:txBody>
          <a:bodyPr wrap="square" rtlCol="0">
            <a:spAutoFit/>
          </a:bodyPr>
          <a:p>
            <a:r>
              <a:rPr lang="en-IN" altLang="en-US"/>
              <a:t>THIS PAGE WILL APPEAR AFTER SUCCESSFULLY SIGN IN USING </a:t>
            </a:r>
            <a:r>
              <a:rPr lang="en-IN" altLang="en-US" b="1">
                <a:solidFill>
                  <a:schemeClr val="tx1"/>
                </a:solidFill>
                <a:effectLst>
                  <a:outerShdw blurRad="38100" dist="19050" dir="2700000" algn="tl" rotWithShape="0">
                    <a:schemeClr val="dk1">
                      <a:alpha val="40000"/>
                    </a:schemeClr>
                  </a:outerShdw>
                </a:effectLst>
              </a:rPr>
              <a:t>HOST SIGN IN </a:t>
            </a:r>
            <a:endParaRPr lang="en-IN" altLang="en-US" b="1">
              <a:solidFill>
                <a:schemeClr val="tx1"/>
              </a:solidFill>
              <a:effectLst>
                <a:outerShdw blurRad="38100" dist="19050" dir="2700000" algn="tl" rotWithShape="0">
                  <a:schemeClr val="dk1">
                    <a:alpha val="40000"/>
                  </a:schemeClr>
                </a:outerShdw>
              </a:effectLst>
            </a:endParaRPr>
          </a:p>
          <a:p>
            <a:r>
              <a:rPr lang="en-IN" altLang="en-US"/>
              <a:t>IT WILL DISPLAY THE NAME OF THE HOST</a:t>
            </a:r>
            <a:endParaRPr lang="en-IN" altLang="en-US"/>
          </a:p>
          <a:p>
            <a:r>
              <a:rPr lang="en-IN" altLang="en-US"/>
              <a:t>AND THE LISTED PROPERTIES IN THE ACCOUNT</a:t>
            </a:r>
            <a:endParaRPr lang="en-IN" altLang="en-US"/>
          </a:p>
        </p:txBody>
      </p:sp>
      <p:cxnSp>
        <p:nvCxnSpPr>
          <p:cNvPr id="7" name="Straight Arrow Connector 6"/>
          <p:cNvCxnSpPr/>
          <p:nvPr/>
        </p:nvCxnSpPr>
        <p:spPr>
          <a:xfrm flipH="1">
            <a:off x="3472180" y="4636135"/>
            <a:ext cx="1997710" cy="74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62300" y="5212715"/>
            <a:ext cx="2329180" cy="43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5641340" y="4283075"/>
            <a:ext cx="4647565" cy="1476375"/>
          </a:xfrm>
          <a:prstGeom prst="rect">
            <a:avLst/>
          </a:prstGeom>
          <a:noFill/>
        </p:spPr>
        <p:txBody>
          <a:bodyPr wrap="square" rtlCol="0">
            <a:spAutoFit/>
          </a:bodyPr>
          <a:p>
            <a:r>
              <a:rPr lang="en-IN" altLang="en-US"/>
              <a:t>THIS IS FOR ADDING NEW PROPERTY BY THE HOST</a:t>
            </a:r>
            <a:endParaRPr lang="en-IN" altLang="en-US"/>
          </a:p>
          <a:p>
            <a:endParaRPr lang="en-IN" altLang="en-US"/>
          </a:p>
          <a:p>
            <a:r>
              <a:rPr lang="en-IN" altLang="en-US"/>
              <a:t>BY CLICKING ON THE </a:t>
            </a:r>
            <a:r>
              <a:rPr lang="en-IN" altLang="en-US" b="1">
                <a:solidFill>
                  <a:schemeClr val="tx1"/>
                </a:solidFill>
                <a:effectLst>
                  <a:outerShdw blurRad="38100" dist="19050" dir="2700000" algn="tl" rotWithShape="0">
                    <a:schemeClr val="dk1">
                      <a:alpha val="40000"/>
                    </a:schemeClr>
                  </a:outerShdw>
                </a:effectLst>
              </a:rPr>
              <a:t>SIGN OUT</a:t>
            </a:r>
            <a:r>
              <a:rPr lang="en-IN" altLang="en-US"/>
              <a:t> THE HOST CAN SUCCESSFULLY SIGNOUT THROUGH THE APP</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4520" y="163830"/>
            <a:ext cx="3973195" cy="6109970"/>
          </a:xfrm>
          <a:prstGeom prst="rect">
            <a:avLst/>
          </a:prstGeom>
        </p:spPr>
      </p:pic>
      <p:sp>
        <p:nvSpPr>
          <p:cNvPr id="6" name="Text Box 5"/>
          <p:cNvSpPr txBox="1"/>
          <p:nvPr/>
        </p:nvSpPr>
        <p:spPr>
          <a:xfrm>
            <a:off x="5053330" y="319405"/>
            <a:ext cx="7094855" cy="5939155"/>
          </a:xfrm>
          <a:prstGeom prst="rect">
            <a:avLst/>
          </a:prstGeom>
          <a:noFill/>
        </p:spPr>
        <p:txBody>
          <a:bodyPr wrap="square" rtlCol="0">
            <a:spAutoFit/>
          </a:bodyPr>
          <a:p>
            <a:r>
              <a:rPr lang="en-IN" altLang="en-US" sz="2000" b="1">
                <a:solidFill>
                  <a:schemeClr val="tx1"/>
                </a:solidFill>
                <a:effectLst>
                  <a:outerShdw blurRad="38100" dist="19050" dir="2700000" algn="tl" rotWithShape="0">
                    <a:schemeClr val="dk1">
                      <a:alpha val="40000"/>
                    </a:schemeClr>
                  </a:outerShdw>
                </a:effectLst>
              </a:rPr>
              <a:t>BY CLICKING ADD PROPERTY A FORM WILL APPEAR</a:t>
            </a:r>
            <a:endParaRPr lang="en-IN" altLang="en-US" sz="2000" b="1">
              <a:solidFill>
                <a:schemeClr val="tx1"/>
              </a:solidFill>
              <a:effectLst>
                <a:outerShdw blurRad="38100" dist="19050" dir="2700000" algn="tl" rotWithShape="0">
                  <a:schemeClr val="dk1">
                    <a:alpha val="40000"/>
                  </a:schemeClr>
                </a:outerShdw>
              </a:effectLst>
            </a:endParaRPr>
          </a:p>
          <a:p>
            <a:endParaRPr lang="en-IN" altLang="en-US"/>
          </a:p>
          <a:p>
            <a:endParaRPr lang="en-IN" altLang="en-US"/>
          </a:p>
          <a:p>
            <a:r>
              <a:rPr lang="en-IN" altLang="en-US"/>
              <a:t>HERE HOST WILL ENTER THE AREA NAME OR SOCIETY NAME</a:t>
            </a:r>
            <a:endParaRPr lang="en-IN" altLang="en-US"/>
          </a:p>
          <a:p>
            <a:endParaRPr lang="en-IN" altLang="en-US"/>
          </a:p>
          <a:p>
            <a:endParaRPr lang="en-IN" altLang="en-US"/>
          </a:p>
          <a:p>
            <a:r>
              <a:rPr lang="en-IN" altLang="en-US"/>
              <a:t>HERE HOST WILL ENTER THE OWNER NAME</a:t>
            </a:r>
            <a:endParaRPr lang="en-IN" altLang="en-US"/>
          </a:p>
          <a:p>
            <a:endParaRPr lang="en-IN" altLang="en-US"/>
          </a:p>
          <a:p>
            <a:r>
              <a:rPr lang="en-IN" altLang="en-US"/>
              <a:t>HERE HOST WILL ENTER TYPE OF PROPERTY ( GOVERNMENT OR PRIVATE )</a:t>
            </a:r>
            <a:endParaRPr lang="en-IN" altLang="en-US"/>
          </a:p>
          <a:p>
            <a:endParaRPr lang="en-IN" altLang="en-US"/>
          </a:p>
          <a:p>
            <a:r>
              <a:rPr lang="en-IN" altLang="en-US"/>
              <a:t>HERE HOST WILL ENTER THE TYPE OF PROPERTY(FLAT/PLOT/SCHOOL/ETC)</a:t>
            </a:r>
            <a:endParaRPr lang="en-IN" altLang="en-US"/>
          </a:p>
          <a:p>
            <a:endParaRPr lang="en-IN" altLang="en-US"/>
          </a:p>
          <a:p>
            <a:r>
              <a:rPr lang="en-IN" altLang="en-US"/>
              <a:t>HERE THE HOST WILL ENTER THE THE REASONABLE PRICE OF HIS/HER PROPERTY</a:t>
            </a:r>
            <a:endParaRPr lang="en-IN" altLang="en-US"/>
          </a:p>
          <a:p>
            <a:endParaRPr lang="en-IN" altLang="en-US"/>
          </a:p>
          <a:p>
            <a:r>
              <a:rPr lang="en-IN" altLang="en-US"/>
              <a:t>HERE THE HOST WILL ENTER THE AREA LOCATION BY TYPING OR BY NAVIGATING THROUGH MAP</a:t>
            </a:r>
            <a:endParaRPr lang="en-IN" altLang="en-US"/>
          </a:p>
          <a:p>
            <a:endParaRPr lang="en-IN" altLang="en-US"/>
          </a:p>
          <a:p>
            <a:r>
              <a:rPr lang="en-IN" altLang="en-US"/>
              <a:t>HERE THE HOST WILL NAVIGATE TO MAP FOR LOCATING THE PROPERTY</a:t>
            </a:r>
            <a:endParaRPr lang="en-IN" altLang="en-US"/>
          </a:p>
          <a:p>
            <a:endParaRPr lang="en-IN" altLang="en-US"/>
          </a:p>
          <a:p>
            <a:r>
              <a:rPr lang="en-IN" altLang="en-US"/>
              <a:t>BY CLICKING THE SAVE BUTTON PROPERTY WILL BE SAVED</a:t>
            </a:r>
            <a:endParaRPr lang="en-IN" altLang="en-US"/>
          </a:p>
        </p:txBody>
      </p:sp>
      <p:cxnSp>
        <p:nvCxnSpPr>
          <p:cNvPr id="7" name="Straight Arrow Connector 6"/>
          <p:cNvCxnSpPr/>
          <p:nvPr/>
        </p:nvCxnSpPr>
        <p:spPr>
          <a:xfrm flipH="1">
            <a:off x="4230370" y="1355725"/>
            <a:ext cx="822960" cy="181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241165" y="2135505"/>
            <a:ext cx="876300" cy="21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98620" y="2712720"/>
            <a:ext cx="897255" cy="42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4273550" y="3289300"/>
            <a:ext cx="779780" cy="59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220210" y="3802380"/>
            <a:ext cx="897255" cy="128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177030" y="4582795"/>
            <a:ext cx="897890"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3135" y="5255895"/>
            <a:ext cx="1581785" cy="139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247390" y="5725795"/>
            <a:ext cx="1763395" cy="256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598170" y="440055"/>
            <a:ext cx="3482340" cy="6015355"/>
          </a:xfrm>
          <a:prstGeom prst="rect">
            <a:avLst/>
          </a:prstGeom>
        </p:spPr>
      </p:pic>
      <p:pic>
        <p:nvPicPr>
          <p:cNvPr id="6" name="Content Placeholder 5"/>
          <p:cNvPicPr>
            <a:picLocks noChangeAspect="1"/>
          </p:cNvPicPr>
          <p:nvPr>
            <p:ph sz="half" idx="2"/>
          </p:nvPr>
        </p:nvPicPr>
        <p:blipFill>
          <a:blip r:embed="rId2"/>
          <a:stretch>
            <a:fillRect/>
          </a:stretch>
        </p:blipFill>
        <p:spPr>
          <a:xfrm>
            <a:off x="5568315" y="430530"/>
            <a:ext cx="3472180" cy="5996940"/>
          </a:xfrm>
          <a:prstGeom prst="rect">
            <a:avLst/>
          </a:prstGeom>
        </p:spPr>
      </p:pic>
      <p:sp>
        <p:nvSpPr>
          <p:cNvPr id="8" name="Text Box 7"/>
          <p:cNvSpPr txBox="1"/>
          <p:nvPr/>
        </p:nvSpPr>
        <p:spPr>
          <a:xfrm>
            <a:off x="9338310" y="939165"/>
            <a:ext cx="2671445" cy="3692525"/>
          </a:xfrm>
          <a:prstGeom prst="rect">
            <a:avLst/>
          </a:prstGeom>
          <a:noFill/>
        </p:spPr>
        <p:txBody>
          <a:bodyPr wrap="square" rtlCol="0">
            <a:spAutoFit/>
          </a:bodyPr>
          <a:p>
            <a:r>
              <a:rPr lang="en-IN" altLang="en-US"/>
              <a:t>BY CLICKING ON </a:t>
            </a:r>
            <a:r>
              <a:rPr lang="en-IN" altLang="en-US" b="1">
                <a:solidFill>
                  <a:schemeClr val="tx1"/>
                </a:solidFill>
                <a:effectLst>
                  <a:outerShdw blurRad="38100" dist="19050" dir="2700000" algn="tl" rotWithShape="0">
                    <a:schemeClr val="dk1">
                      <a:alpha val="40000"/>
                    </a:schemeClr>
                  </a:outerShdw>
                </a:effectLst>
              </a:rPr>
              <a:t>NAVIGATE VIA MAPS </a:t>
            </a:r>
            <a:r>
              <a:rPr lang="en-IN" altLang="en-US"/>
              <a:t>THIS WILL APPEAR AND BY ALLOWING APP TO ACCESS LOCATION .</a:t>
            </a:r>
            <a:endParaRPr lang="en-IN" altLang="en-US"/>
          </a:p>
          <a:p>
            <a:r>
              <a:rPr lang="en-IN" altLang="en-US"/>
              <a:t>THE LOCATION WILL APPEAR ON MAP BY TITLE </a:t>
            </a:r>
            <a:r>
              <a:rPr lang="en-IN" altLang="en-US" b="1">
                <a:solidFill>
                  <a:schemeClr val="tx1"/>
                </a:solidFill>
                <a:effectLst>
                  <a:outerShdw blurRad="38100" dist="19050" dir="2700000" algn="tl" rotWithShape="0">
                    <a:schemeClr val="dk1">
                      <a:alpha val="40000"/>
                    </a:schemeClr>
                  </a:outerShdw>
                </a:effectLst>
              </a:rPr>
              <a:t>YOUR LOCATION</a:t>
            </a:r>
            <a:r>
              <a:rPr lang="en-IN" altLang="en-US"/>
              <a:t> BY </a:t>
            </a:r>
            <a:r>
              <a:rPr lang="en-IN" altLang="en-US" b="1">
                <a:solidFill>
                  <a:schemeClr val="tx1"/>
                </a:solidFill>
                <a:effectLst>
                  <a:outerShdw blurRad="38100" dist="19050" dir="2700000" algn="tl" rotWithShape="0">
                    <a:schemeClr val="dk1">
                      <a:alpha val="40000"/>
                    </a:schemeClr>
                  </a:outerShdw>
                </a:effectLst>
              </a:rPr>
              <a:t>LONG PRESSING THE MAP LOCATION</a:t>
            </a:r>
            <a:r>
              <a:rPr lang="en-IN" altLang="en-US"/>
              <a:t> IT WILL AUTOMATICALLY ADDED TO THE LOCATION OF ADD PROPERTY FORM.</a:t>
            </a:r>
            <a:endParaRPr lang="en-I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485775" y="217805"/>
            <a:ext cx="3952240" cy="6069965"/>
          </a:xfrm>
          <a:prstGeom prst="rect">
            <a:avLst/>
          </a:prstGeom>
        </p:spPr>
      </p:pic>
      <p:sp>
        <p:nvSpPr>
          <p:cNvPr id="7" name="Text Box 6"/>
          <p:cNvSpPr txBox="1"/>
          <p:nvPr/>
        </p:nvSpPr>
        <p:spPr>
          <a:xfrm>
            <a:off x="5085715" y="1056640"/>
            <a:ext cx="5930265" cy="4523105"/>
          </a:xfrm>
          <a:prstGeom prst="rect">
            <a:avLst/>
          </a:prstGeom>
          <a:noFill/>
        </p:spPr>
        <p:txBody>
          <a:bodyPr wrap="square" rtlCol="0">
            <a:spAutoFit/>
          </a:bodyPr>
          <a:p>
            <a:r>
              <a:rPr lang="en-IN" altLang="en-US"/>
              <a:t>BY CLICKING </a:t>
            </a:r>
            <a:r>
              <a:rPr lang="en-IN" altLang="en-US" b="1">
                <a:solidFill>
                  <a:schemeClr val="tx1"/>
                </a:solidFill>
                <a:effectLst>
                  <a:outerShdw blurRad="38100" dist="19050" dir="2700000" algn="tl" rotWithShape="0">
                    <a:schemeClr val="dk1">
                      <a:alpha val="40000"/>
                    </a:schemeClr>
                  </a:outerShdw>
                </a:effectLst>
              </a:rPr>
              <a:t>SAVE</a:t>
            </a:r>
            <a:r>
              <a:rPr lang="en-IN" altLang="en-US"/>
              <a:t> BUTTON IN ADD PROPERTY FORM THE PROPERTY DETAILS OF THE HOST WILL BE DISPLAYED</a:t>
            </a:r>
            <a:endParaRPr lang="en-IN" altLang="en-US"/>
          </a:p>
          <a:p>
            <a:endParaRPr lang="en-IN" altLang="en-US"/>
          </a:p>
          <a:p>
            <a:r>
              <a:rPr lang="en-IN" altLang="en-US"/>
              <a:t>Limit It Restriced to 1 Property/per Host User</a:t>
            </a:r>
            <a:endParaRPr lang="en-IN" altLang="en-US"/>
          </a:p>
          <a:p>
            <a:r>
              <a:rPr lang="en-IN" altLang="en-US"/>
              <a:t>ie.From a Single Account a Single Property Can be Listed Over </a:t>
            </a:r>
            <a:endParaRPr lang="en-IN" altLang="en-US"/>
          </a:p>
          <a:p>
            <a:r>
              <a:rPr lang="en-IN" altLang="en-US"/>
              <a:t>here.</a:t>
            </a:r>
            <a:endParaRPr lang="en-IN" altLang="en-US"/>
          </a:p>
          <a:p>
            <a:endParaRPr lang="en-IN" altLang="en-US"/>
          </a:p>
          <a:p>
            <a:endParaRPr lang="en-IN" altLang="en-US"/>
          </a:p>
          <a:p>
            <a:endParaRPr lang="en-IN" altLang="en-US"/>
          </a:p>
          <a:p>
            <a:endParaRPr lang="en-IN" altLang="en-US"/>
          </a:p>
          <a:p>
            <a:endParaRPr lang="en-IN" altLang="en-US"/>
          </a:p>
          <a:p>
            <a:endParaRPr lang="en-IN" altLang="en-US"/>
          </a:p>
          <a:p>
            <a:r>
              <a:rPr lang="en-IN" altLang="en-US"/>
              <a:t>HOST CAN ADD A PROPERTY</a:t>
            </a:r>
            <a:endParaRPr lang="en-IN" altLang="en-US"/>
          </a:p>
          <a:p>
            <a:endParaRPr lang="en-IN" altLang="en-US"/>
          </a:p>
          <a:p>
            <a:endParaRPr lang="en-IN" altLang="en-US"/>
          </a:p>
          <a:p>
            <a:r>
              <a:rPr lang="en-IN" altLang="en-US"/>
              <a:t>HOST CAN SUCCESSFULLY SIGNOUT BY CLICKING </a:t>
            </a:r>
            <a:r>
              <a:rPr lang="en-IN" altLang="en-US" b="1">
                <a:solidFill>
                  <a:schemeClr val="tx1"/>
                </a:solidFill>
                <a:effectLst>
                  <a:outerShdw blurRad="38100" dist="19050" dir="2700000" algn="tl" rotWithShape="0">
                    <a:schemeClr val="dk1">
                      <a:alpha val="40000"/>
                    </a:schemeClr>
                  </a:outerShdw>
                </a:effectLst>
              </a:rPr>
              <a:t>SIGN OUT</a:t>
            </a:r>
            <a:endParaRPr lang="en-IN" altLang="en-US" b="1">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flipH="1">
            <a:off x="3942080" y="1323340"/>
            <a:ext cx="1122045" cy="833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418205" y="4561205"/>
            <a:ext cx="1645920" cy="128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044190" y="5255895"/>
            <a:ext cx="1987550" cy="64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386715" y="548005"/>
            <a:ext cx="4046220" cy="5920740"/>
          </a:xfrm>
          <a:prstGeom prst="rect">
            <a:avLst/>
          </a:prstGeom>
        </p:spPr>
      </p:pic>
      <p:pic>
        <p:nvPicPr>
          <p:cNvPr id="6" name="Content Placeholder 5"/>
          <p:cNvPicPr>
            <a:picLocks noChangeAspect="1"/>
          </p:cNvPicPr>
          <p:nvPr>
            <p:ph sz="half" idx="2"/>
          </p:nvPr>
        </p:nvPicPr>
        <p:blipFill>
          <a:blip r:embed="rId2"/>
          <a:stretch>
            <a:fillRect/>
          </a:stretch>
        </p:blipFill>
        <p:spPr>
          <a:xfrm>
            <a:off x="7630160" y="356870"/>
            <a:ext cx="3504565" cy="6112510"/>
          </a:xfrm>
          <a:prstGeom prst="rect">
            <a:avLst/>
          </a:prstGeom>
        </p:spPr>
      </p:pic>
      <p:sp>
        <p:nvSpPr>
          <p:cNvPr id="8" name="Text Box 7"/>
          <p:cNvSpPr txBox="1"/>
          <p:nvPr/>
        </p:nvSpPr>
        <p:spPr>
          <a:xfrm>
            <a:off x="4743450" y="2210435"/>
            <a:ext cx="2296795" cy="3415030"/>
          </a:xfrm>
          <a:prstGeom prst="rect">
            <a:avLst/>
          </a:prstGeom>
          <a:noFill/>
        </p:spPr>
        <p:txBody>
          <a:bodyPr wrap="square" rtlCol="0">
            <a:spAutoFit/>
          </a:bodyPr>
          <a:p>
            <a:r>
              <a:rPr lang="en-IN" altLang="en-US" sz="2400" b="1">
                <a:solidFill>
                  <a:schemeClr val="tx1"/>
                </a:solidFill>
                <a:effectLst>
                  <a:outerShdw blurRad="38100" dist="19050" dir="2700000" algn="tl" rotWithShape="0">
                    <a:schemeClr val="dk1">
                      <a:alpha val="40000"/>
                    </a:schemeClr>
                  </a:outerShdw>
                </a:effectLst>
              </a:rPr>
              <a:t>DATABASE OF THE PROPERTY SAVED </a:t>
            </a:r>
            <a:endParaRPr lang="en-IN" altLang="en-US" sz="2400" b="1">
              <a:solidFill>
                <a:schemeClr val="tx1"/>
              </a:solidFill>
              <a:effectLst>
                <a:outerShdw blurRad="38100" dist="19050" dir="2700000" algn="tl" rotWithShape="0">
                  <a:schemeClr val="dk1">
                    <a:alpha val="40000"/>
                  </a:schemeClr>
                </a:outerShdw>
              </a:effectLst>
            </a:endParaRPr>
          </a:p>
          <a:p>
            <a:endParaRPr lang="en-IN" altLang="en-US"/>
          </a:p>
          <a:p>
            <a:endParaRPr lang="en-IN" altLang="en-US"/>
          </a:p>
          <a:p>
            <a:endParaRPr lang="en-IN" altLang="en-US"/>
          </a:p>
          <a:p>
            <a:endParaRPr lang="en-IN" altLang="en-US"/>
          </a:p>
          <a:p>
            <a:r>
              <a:rPr lang="en-IN" altLang="en-US" sz="2400" b="1">
                <a:solidFill>
                  <a:schemeClr val="tx1"/>
                </a:solidFill>
                <a:effectLst>
                  <a:outerShdw blurRad="38100" dist="19050" dir="2700000" algn="tl" rotWithShape="0">
                    <a:schemeClr val="dk1">
                      <a:alpha val="40000"/>
                    </a:schemeClr>
                  </a:outerShdw>
                </a:effectLst>
              </a:rPr>
              <a:t>AUTHENICATION OF THE EMAILS REGISTERED</a:t>
            </a:r>
            <a:endParaRPr lang="en-IN" altLang="en-US" sz="2400" b="1">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p:nvPr/>
        </p:nvCxnSpPr>
        <p:spPr>
          <a:xfrm flipV="1">
            <a:off x="6698615" y="4721225"/>
            <a:ext cx="865505" cy="56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76115" y="2691130"/>
            <a:ext cx="288925" cy="224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7085" y="245745"/>
            <a:ext cx="4144010" cy="6017260"/>
          </a:xfrm>
          <a:prstGeom prst="rect">
            <a:avLst/>
          </a:prstGeom>
        </p:spPr>
      </p:pic>
      <p:sp>
        <p:nvSpPr>
          <p:cNvPr id="6" name="Text Box 5"/>
          <p:cNvSpPr txBox="1"/>
          <p:nvPr/>
        </p:nvSpPr>
        <p:spPr>
          <a:xfrm>
            <a:off x="5480685" y="308610"/>
            <a:ext cx="6250940" cy="5354320"/>
          </a:xfrm>
          <a:prstGeom prst="rect">
            <a:avLst/>
          </a:prstGeom>
          <a:noFill/>
        </p:spPr>
        <p:txBody>
          <a:bodyPr wrap="square" rtlCol="0">
            <a:spAutoFit/>
          </a:bodyPr>
          <a:p>
            <a:r>
              <a:rPr lang="en-IN" altLang="en-US"/>
              <a:t>BY CLICKING </a:t>
            </a:r>
            <a:r>
              <a:rPr lang="en-IN" altLang="en-US" b="1">
                <a:solidFill>
                  <a:schemeClr val="tx1"/>
                </a:solidFill>
                <a:effectLst>
                  <a:outerShdw blurRad="38100" dist="19050" dir="2700000" algn="tl" rotWithShape="0">
                    <a:schemeClr val="dk1">
                      <a:alpha val="40000"/>
                    </a:schemeClr>
                  </a:outerShdw>
                </a:effectLst>
              </a:rPr>
              <a:t>HOST SIGN UP</a:t>
            </a:r>
            <a:r>
              <a:rPr lang="en-IN" altLang="en-US"/>
              <a:t> THIS PAGE WILL OPEN FOR CREATING NEW ACCOUNT</a:t>
            </a:r>
            <a:endParaRPr lang="en-IN" altLang="en-US"/>
          </a:p>
          <a:p>
            <a:endParaRPr lang="en-IN" altLang="en-US"/>
          </a:p>
          <a:p>
            <a:endParaRPr lang="en-IN" altLang="en-US"/>
          </a:p>
          <a:p>
            <a:endParaRPr lang="en-IN" altLang="en-US"/>
          </a:p>
          <a:p>
            <a:endParaRPr lang="en-IN" altLang="en-US"/>
          </a:p>
          <a:p>
            <a:r>
              <a:rPr lang="en-IN" altLang="en-US"/>
              <a:t>HERE HOST WILL ENTER NAME</a:t>
            </a:r>
            <a:endParaRPr lang="en-IN" altLang="en-US"/>
          </a:p>
          <a:p>
            <a:endParaRPr lang="en-IN" altLang="en-US"/>
          </a:p>
          <a:p>
            <a:r>
              <a:rPr lang="en-IN" altLang="en-US"/>
              <a:t>HERE HOST WILL ENTER A VALID EMAIL ID</a:t>
            </a:r>
            <a:endParaRPr lang="en-IN" altLang="en-US"/>
          </a:p>
          <a:p>
            <a:endParaRPr lang="en-IN" altLang="en-US"/>
          </a:p>
          <a:p>
            <a:endParaRPr lang="en-IN" altLang="en-US"/>
          </a:p>
          <a:p>
            <a:r>
              <a:rPr lang="en-IN" altLang="en-US"/>
              <a:t>HERE HOST WILL CREATE A PASSWORD FOR HIS/HER ACCOUNT</a:t>
            </a:r>
            <a:endParaRPr lang="en-IN" altLang="en-US"/>
          </a:p>
          <a:p>
            <a:endParaRPr lang="en-IN" altLang="en-US"/>
          </a:p>
          <a:p>
            <a:r>
              <a:rPr lang="en-IN" altLang="en-US"/>
              <a:t>HERE HOST WILL ENTER HIS/HER PHONE NUMBER</a:t>
            </a:r>
            <a:endParaRPr lang="en-IN" altLang="en-US"/>
          </a:p>
          <a:p>
            <a:endParaRPr lang="en-IN" altLang="en-US"/>
          </a:p>
          <a:p>
            <a:endParaRPr lang="en-IN" altLang="en-US"/>
          </a:p>
          <a:p>
            <a:endParaRPr lang="en-IN" altLang="en-US"/>
          </a:p>
          <a:p>
            <a:r>
              <a:rPr lang="en-IN" altLang="en-US"/>
              <a:t>BY CLICKING </a:t>
            </a:r>
            <a:r>
              <a:rPr lang="en-IN" altLang="en-US" b="1">
                <a:solidFill>
                  <a:schemeClr val="tx1"/>
                </a:solidFill>
                <a:effectLst>
                  <a:outerShdw blurRad="38100" dist="19050" dir="2700000" algn="tl" rotWithShape="0">
                    <a:schemeClr val="dk1">
                      <a:alpha val="40000"/>
                    </a:schemeClr>
                  </a:outerShdw>
                </a:effectLst>
              </a:rPr>
              <a:t>SIGN UP</a:t>
            </a:r>
            <a:r>
              <a:rPr lang="en-IN" altLang="en-US"/>
              <a:t> BUTTON HOST WILL SUCCESSFULLY SIGNED IN HIS/HER NEW ACCOUNT</a:t>
            </a:r>
            <a:endParaRPr lang="en-IN" altLang="en-US"/>
          </a:p>
        </p:txBody>
      </p:sp>
      <p:cxnSp>
        <p:nvCxnSpPr>
          <p:cNvPr id="7" name="Straight Arrow Connector 6"/>
          <p:cNvCxnSpPr/>
          <p:nvPr/>
        </p:nvCxnSpPr>
        <p:spPr>
          <a:xfrm flipH="1">
            <a:off x="4765040" y="2167890"/>
            <a:ext cx="715645" cy="42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818380" y="2701925"/>
            <a:ext cx="640715" cy="213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765040" y="3503295"/>
            <a:ext cx="768985" cy="32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796790" y="4058920"/>
            <a:ext cx="758825" cy="32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461385" y="5170170"/>
            <a:ext cx="2083435" cy="117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5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TEAM NOOBS</a:t>
            </a:r>
            <a:endParaRPr lang="en-IN" altLang="en-US" sz="5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fontScale="90000"/>
          </a:bodyPr>
          <a:p>
            <a:pPr>
              <a:buFont typeface="Wingdings" panose="05000000000000000000" charset="0"/>
              <a:buChar char="Ø"/>
            </a:pPr>
            <a:r>
              <a:rPr lang="en-IN" altLang="en-US" b="1"/>
              <a:t>AKASH RANJAN(CAPTAIN)</a:t>
            </a:r>
            <a:endParaRPr lang="en-IN" altLang="en-US" b="1"/>
          </a:p>
          <a:p>
            <a:pPr>
              <a:buFont typeface="Wingdings" panose="05000000000000000000" charset="0"/>
              <a:buChar char="Ø"/>
            </a:pPr>
            <a:r>
              <a:rPr lang="en-IN" altLang="en-US" b="1"/>
              <a:t>HARSH PATEL</a:t>
            </a:r>
            <a:endParaRPr lang="en-IN" altLang="en-US" b="1"/>
          </a:p>
          <a:p>
            <a:pPr>
              <a:buFont typeface="Wingdings" panose="05000000000000000000" charset="0"/>
              <a:buChar char="Ø"/>
            </a:pPr>
            <a:r>
              <a:rPr lang="en-IN" altLang="en-US" b="1"/>
              <a:t>AYUSH BHARGAVA</a:t>
            </a:r>
            <a:endParaRPr lang="en-IN" altLang="en-US" b="1"/>
          </a:p>
          <a:p>
            <a:pPr>
              <a:buFont typeface="Wingdings" panose="05000000000000000000" charset="0"/>
              <a:buChar char="Ø"/>
            </a:pPr>
            <a:r>
              <a:rPr lang="en-IN" altLang="en-US" b="1"/>
              <a:t>PRASHANT UPADHYAY</a:t>
            </a:r>
            <a:endParaRPr lang="en-IN" altLang="en-US" b="1"/>
          </a:p>
          <a:p>
            <a:endParaRPr lang="en-IN" altLang="en-US"/>
          </a:p>
          <a:p>
            <a:endParaRPr lang="en-IN" altLang="en-US"/>
          </a:p>
          <a:p>
            <a:pPr marL="0" indent="0">
              <a:buNone/>
            </a:pPr>
            <a:r>
              <a:rPr lang="en-IN" altLang="en-US" sz="4800" b="1">
                <a:latin typeface="Times New Roman" panose="02020603050405020304" charset="0"/>
                <a:cs typeface="Times New Roman" panose="02020603050405020304" charset="0"/>
              </a:rPr>
              <a:t>THEME DOMAIN - HEALTHCARE</a:t>
            </a:r>
            <a:endParaRPr lang="en-IN" altLang="en-US" sz="4800" b="1">
              <a:latin typeface="Times New Roman" panose="02020603050405020304" charset="0"/>
              <a:cs typeface="Times New Roman" panose="02020603050405020304" charset="0"/>
            </a:endParaRPr>
          </a:p>
          <a:p>
            <a:pPr marL="0" indent="0">
              <a:buNone/>
            </a:pPr>
            <a:r>
              <a:rPr lang="en-IN" altLang="en-US" sz="4800" b="1">
                <a:latin typeface="Times New Roman" panose="02020603050405020304" charset="0"/>
                <a:cs typeface="Times New Roman" panose="02020603050405020304" charset="0"/>
              </a:rPr>
              <a:t>*</a:t>
            </a:r>
            <a:r>
              <a:rPr lang="en-IN" altLang="en-US" sz="2000" b="1">
                <a:latin typeface="Times New Roman" panose="02020603050405020304" charset="0"/>
                <a:cs typeface="Times New Roman" panose="02020603050405020304" charset="0"/>
              </a:rPr>
              <a:t>WORKING PROTOTYPE IS ATTACHED IN GITHUB REPOSITRY </a:t>
            </a:r>
            <a:endParaRPr lang="en-IN" altLang="en-US" sz="2000" b="1">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p:nvPr>
            <p:ph sz="half" idx="1"/>
          </p:nvPr>
        </p:nvGraphicFramePr>
        <p:xfrm>
          <a:off x="414020" y="671195"/>
          <a:ext cx="4042410" cy="6007735"/>
        </p:xfrm>
        <a:graphic>
          <a:graphicData uri="http://schemas.openxmlformats.org/presentationml/2006/ole">
            <mc:AlternateContent xmlns:mc="http://schemas.openxmlformats.org/markup-compatibility/2006">
              <mc:Choice xmlns:v="urn:schemas-microsoft-com:vml" Requires="v">
                <p:oleObj spid="_x0000_s6" name="" r:id="rId1" imgW="11438890" imgH="8733790" progId="Paint.Picture">
                  <p:embed/>
                </p:oleObj>
              </mc:Choice>
              <mc:Fallback>
                <p:oleObj name="" r:id="rId1" imgW="11438890" imgH="8733790" progId="Paint.Picture">
                  <p:embed/>
                  <p:pic>
                    <p:nvPicPr>
                      <p:cNvPr id="0" name="Picture 5"/>
                      <p:cNvPicPr/>
                      <p:nvPr/>
                    </p:nvPicPr>
                    <p:blipFill>
                      <a:blip r:embed="rId2"/>
                      <a:srcRect t="2378" r="42106"/>
                      <a:stretch>
                        <a:fillRect/>
                      </a:stretch>
                    </p:blipFill>
                    <p:spPr>
                      <a:xfrm>
                        <a:off x="414020" y="671195"/>
                        <a:ext cx="4042410" cy="6007735"/>
                      </a:xfrm>
                      <a:prstGeom prst="rect">
                        <a:avLst/>
                      </a:prstGeom>
                    </p:spPr>
                  </p:pic>
                </p:oleObj>
              </mc:Fallback>
            </mc:AlternateContent>
          </a:graphicData>
        </a:graphic>
      </p:graphicFrame>
      <p:graphicFrame>
        <p:nvGraphicFramePr>
          <p:cNvPr id="8" name="Content Placeholder 7"/>
          <p:cNvGraphicFramePr/>
          <p:nvPr>
            <p:ph sz="half" idx="2"/>
          </p:nvPr>
        </p:nvGraphicFramePr>
        <p:xfrm>
          <a:off x="4643755" y="512445"/>
          <a:ext cx="4255770" cy="6261735"/>
        </p:xfrm>
        <a:graphic>
          <a:graphicData uri="http://schemas.openxmlformats.org/presentationml/2006/ole">
            <mc:AlternateContent xmlns:mc="http://schemas.openxmlformats.org/markup-compatibility/2006">
              <mc:Choice xmlns:v="urn:schemas-microsoft-com:vml" Requires="v">
                <p:oleObj spid="_x0000_s9" name="" r:id="rId3" imgW="11438890" imgH="8733790" progId="Paint.Picture">
                  <p:embed/>
                </p:oleObj>
              </mc:Choice>
              <mc:Fallback>
                <p:oleObj name="" r:id="rId3" imgW="11438890" imgH="8733790" progId="Paint.Picture">
                  <p:embed/>
                  <p:pic>
                    <p:nvPicPr>
                      <p:cNvPr id="0" name="Picture 8"/>
                      <p:cNvPicPr/>
                      <p:nvPr/>
                    </p:nvPicPr>
                    <p:blipFill>
                      <a:blip r:embed="rId4"/>
                      <a:srcRect t="3709" r="42871" b="20378"/>
                      <a:stretch>
                        <a:fillRect/>
                      </a:stretch>
                    </p:blipFill>
                    <p:spPr>
                      <a:xfrm>
                        <a:off x="4643755" y="512445"/>
                        <a:ext cx="4255770" cy="6261735"/>
                      </a:xfrm>
                      <a:prstGeom prst="rect">
                        <a:avLst/>
                      </a:prstGeom>
                    </p:spPr>
                  </p:pic>
                </p:oleObj>
              </mc:Fallback>
            </mc:AlternateContent>
          </a:graphicData>
        </a:graphic>
      </p:graphicFrame>
      <p:cxnSp>
        <p:nvCxnSpPr>
          <p:cNvPr id="12" name="Straight Arrow Connector 11"/>
          <p:cNvCxnSpPr/>
          <p:nvPr/>
        </p:nvCxnSpPr>
        <p:spPr>
          <a:xfrm flipH="1">
            <a:off x="8676005" y="671830"/>
            <a:ext cx="1527810" cy="972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696960" y="1975485"/>
            <a:ext cx="1453515" cy="779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696960" y="2894330"/>
            <a:ext cx="1506855" cy="683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474460" y="3941445"/>
            <a:ext cx="3622675" cy="405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76005" y="4785360"/>
            <a:ext cx="1442085"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265035" y="5715000"/>
            <a:ext cx="2778125"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10128885" y="202565"/>
            <a:ext cx="1624330" cy="6185535"/>
          </a:xfrm>
          <a:prstGeom prst="rect">
            <a:avLst/>
          </a:prstGeom>
          <a:noFill/>
        </p:spPr>
        <p:txBody>
          <a:bodyPr wrap="square" rtlCol="0">
            <a:spAutoFit/>
          </a:bodyPr>
          <a:p>
            <a:r>
              <a:rPr lang="en-IN" altLang="en-US"/>
              <a:t>BY CLICKING A NEW PAYMENT PAGE WILL OPEN</a:t>
            </a:r>
            <a:endParaRPr lang="en-IN" altLang="en-US"/>
          </a:p>
          <a:p>
            <a:endParaRPr lang="en-IN" altLang="en-US"/>
          </a:p>
          <a:p>
            <a:r>
              <a:rPr lang="en-IN" altLang="en-US"/>
              <a:t>HERE THE DONOR WILL WRITE NAME</a:t>
            </a:r>
            <a:endParaRPr lang="en-IN" altLang="en-US"/>
          </a:p>
          <a:p>
            <a:endParaRPr lang="en-IN" altLang="en-US"/>
          </a:p>
          <a:p>
            <a:r>
              <a:rPr lang="en-IN" altLang="en-US"/>
              <a:t>WILL WRITE CITY</a:t>
            </a:r>
            <a:endParaRPr lang="en-IN" altLang="en-US"/>
          </a:p>
          <a:p>
            <a:endParaRPr lang="en-IN" altLang="en-US"/>
          </a:p>
          <a:p>
            <a:r>
              <a:rPr lang="en-IN" altLang="en-US"/>
              <a:t>WILL SELECT DATE OF BIRTH</a:t>
            </a:r>
            <a:endParaRPr lang="en-IN" altLang="en-US"/>
          </a:p>
          <a:p>
            <a:endParaRPr lang="en-IN" altLang="en-US"/>
          </a:p>
          <a:p>
            <a:r>
              <a:rPr lang="en-IN" altLang="en-US"/>
              <a:t>WILL CHOOSE PAYMENT MODE</a:t>
            </a:r>
            <a:endParaRPr lang="en-IN" altLang="en-US"/>
          </a:p>
          <a:p>
            <a:endParaRPr lang="en-IN" altLang="en-US"/>
          </a:p>
          <a:p>
            <a:r>
              <a:rPr lang="en-IN" altLang="en-US"/>
              <a:t>BY CLICKING PAYMENT PAGE WILL OPEN</a:t>
            </a:r>
            <a:endParaRPr lang="en-IN" altLang="en-US"/>
          </a:p>
        </p:txBody>
      </p:sp>
      <p:sp>
        <p:nvSpPr>
          <p:cNvPr id="21" name="Text Box 20"/>
          <p:cNvSpPr txBox="1"/>
          <p:nvPr/>
        </p:nvSpPr>
        <p:spPr>
          <a:xfrm>
            <a:off x="1206500" y="41275"/>
            <a:ext cx="4926330" cy="706755"/>
          </a:xfrm>
          <a:prstGeom prst="rect">
            <a:avLst/>
          </a:prstGeom>
          <a:noFill/>
        </p:spPr>
        <p:txBody>
          <a:bodyPr wrap="square" rtlCol="0">
            <a:spAutoFit/>
          </a:bodyPr>
          <a:p>
            <a:r>
              <a:rPr lang="en-IN" altLang="en-US" sz="2000" b="1">
                <a:solidFill>
                  <a:schemeClr val="tx1"/>
                </a:solidFill>
                <a:effectLst>
                  <a:outerShdw blurRad="38100" dist="19050" dir="2700000" algn="tl" rotWithShape="0">
                    <a:schemeClr val="dk1">
                      <a:alpha val="40000"/>
                    </a:schemeClr>
                  </a:outerShdw>
                </a:effectLst>
              </a:rPr>
              <a:t>THIS PAGE IS FOR DONATION UNDER DONATION BUTTON IN APP</a:t>
            </a:r>
            <a:endParaRPr lang="en-IN" altLang="en-US" sz="20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p:nvPr>
            <p:ph idx="1"/>
          </p:nvPr>
        </p:nvGraphicFramePr>
        <p:xfrm>
          <a:off x="106680" y="212090"/>
          <a:ext cx="4862830" cy="6434455"/>
        </p:xfrm>
        <a:graphic>
          <a:graphicData uri="http://schemas.openxmlformats.org/presentationml/2006/ole">
            <mc:AlternateContent xmlns:mc="http://schemas.openxmlformats.org/markup-compatibility/2006">
              <mc:Choice xmlns:v="urn:schemas-microsoft-com:vml" Requires="v">
                <p:oleObj spid="_x0000_s6" name="" r:id="rId1" imgW="11438890" imgH="8733790" progId="Paint.Picture">
                  <p:embed/>
                </p:oleObj>
              </mc:Choice>
              <mc:Fallback>
                <p:oleObj name="" r:id="rId1" imgW="11438890" imgH="8733790" progId="Paint.Picture">
                  <p:embed/>
                  <p:pic>
                    <p:nvPicPr>
                      <p:cNvPr id="0" name="Picture 5"/>
                      <p:cNvPicPr/>
                      <p:nvPr/>
                    </p:nvPicPr>
                    <p:blipFill>
                      <a:blip r:embed="rId2"/>
                      <a:srcRect t="4669" r="42623"/>
                      <a:stretch>
                        <a:fillRect/>
                      </a:stretch>
                    </p:blipFill>
                    <p:spPr>
                      <a:xfrm>
                        <a:off x="106680" y="212090"/>
                        <a:ext cx="4862830" cy="6434455"/>
                      </a:xfrm>
                      <a:prstGeom prst="rect">
                        <a:avLst/>
                      </a:prstGeom>
                    </p:spPr>
                  </p:pic>
                </p:oleObj>
              </mc:Fallback>
            </mc:AlternateContent>
          </a:graphicData>
        </a:graphic>
      </p:graphicFrame>
      <p:sp>
        <p:nvSpPr>
          <p:cNvPr id="8" name="Text Box 7"/>
          <p:cNvSpPr txBox="1"/>
          <p:nvPr/>
        </p:nvSpPr>
        <p:spPr>
          <a:xfrm>
            <a:off x="5555615" y="297815"/>
            <a:ext cx="5727065" cy="922020"/>
          </a:xfrm>
          <a:prstGeom prst="rect">
            <a:avLst/>
          </a:prstGeom>
          <a:noFill/>
        </p:spPr>
        <p:txBody>
          <a:bodyPr wrap="square" rtlCol="0">
            <a:spAutoFit/>
          </a:bodyPr>
          <a:p>
            <a:r>
              <a:rPr lang="en-IN" alt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BY CLICKING DONATE NOW PAYMENT GATEWAY WILL OPEN THIS IS FOR THOSE WHO WANT TO HIDE THERE NAME AS A DONOR</a:t>
            </a:r>
            <a:endParaRPr lang="en-IN" alt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cxnSp>
        <p:nvCxnSpPr>
          <p:cNvPr id="9" name="Straight Arrow Connector 8"/>
          <p:cNvCxnSpPr/>
          <p:nvPr/>
        </p:nvCxnSpPr>
        <p:spPr>
          <a:xfrm flipH="1">
            <a:off x="4241165" y="2338705"/>
            <a:ext cx="1998345" cy="202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230370" y="3215005"/>
            <a:ext cx="1838325" cy="53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73550" y="3983990"/>
            <a:ext cx="1784350" cy="21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262755" y="4689475"/>
            <a:ext cx="1795145" cy="21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230370" y="5384165"/>
            <a:ext cx="16986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261100" y="2135505"/>
            <a:ext cx="4711700" cy="3692525"/>
          </a:xfrm>
          <a:prstGeom prst="rect">
            <a:avLst/>
          </a:prstGeom>
          <a:noFill/>
        </p:spPr>
        <p:txBody>
          <a:bodyPr wrap="square" rtlCol="0">
            <a:spAutoFit/>
          </a:bodyPr>
          <a:p>
            <a:r>
              <a:rPr lang="en-IN" altLang="en-US"/>
              <a:t>HERE CARDHOLDER WILL ENTER NAME</a:t>
            </a:r>
            <a:endParaRPr lang="en-IN" altLang="en-US"/>
          </a:p>
          <a:p>
            <a:endParaRPr lang="en-IN" altLang="en-US"/>
          </a:p>
          <a:p>
            <a:endParaRPr lang="en-IN" altLang="en-US"/>
          </a:p>
          <a:p>
            <a:r>
              <a:rPr lang="en-IN" altLang="en-US"/>
              <a:t>HERE CARDNUMBER WILL BE ENTERED</a:t>
            </a:r>
            <a:endParaRPr lang="en-IN" altLang="en-US"/>
          </a:p>
          <a:p>
            <a:endParaRPr lang="en-IN" altLang="en-US"/>
          </a:p>
          <a:p>
            <a:endParaRPr lang="en-IN" altLang="en-US"/>
          </a:p>
          <a:p>
            <a:r>
              <a:rPr lang="en-IN" altLang="en-US"/>
              <a:t>HERE CARDHOLDER WILL ENTER CARD EXPIRY DATE</a:t>
            </a:r>
            <a:endParaRPr lang="en-IN" altLang="en-US"/>
          </a:p>
          <a:p>
            <a:endParaRPr lang="en-IN" altLang="en-US"/>
          </a:p>
          <a:p>
            <a:r>
              <a:rPr lang="en-IN" altLang="en-US"/>
              <a:t>HERE CVC WILL BE ENTERED</a:t>
            </a:r>
            <a:endParaRPr lang="en-IN" altLang="en-US"/>
          </a:p>
          <a:p>
            <a:endParaRPr lang="en-IN" altLang="en-US"/>
          </a:p>
          <a:p>
            <a:r>
              <a:rPr lang="en-IN" altLang="en-US"/>
              <a:t>BY CLICKING IT A PAYMENT LINKED TO BANK WILL BE OPENED</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sz="half" idx="1"/>
          </p:nvPr>
        </p:nvGraphicFramePr>
        <p:xfrm>
          <a:off x="445770" y="372745"/>
          <a:ext cx="4289425" cy="5804535"/>
        </p:xfrm>
        <a:graphic>
          <a:graphicData uri="http://schemas.openxmlformats.org/presentationml/2006/ole">
            <mc:AlternateContent xmlns:mc="http://schemas.openxmlformats.org/markup-compatibility/2006">
              <mc:Choice xmlns:v="urn:schemas-microsoft-com:vml" Requires="v">
                <p:oleObj spid="_x0000_s5" name="" r:id="rId1" imgW="11438890" imgH="8733790" progId="Paint.Picture">
                  <p:embed/>
                </p:oleObj>
              </mc:Choice>
              <mc:Fallback>
                <p:oleObj name="" r:id="rId1" imgW="11438890" imgH="8733790" progId="Paint.Picture">
                  <p:embed/>
                  <p:pic>
                    <p:nvPicPr>
                      <p:cNvPr id="0" name="Picture 4"/>
                      <p:cNvPicPr/>
                      <p:nvPr/>
                    </p:nvPicPr>
                    <p:blipFill>
                      <a:blip r:embed="rId2"/>
                      <a:srcRect t="4257" r="43028"/>
                      <a:stretch>
                        <a:fillRect/>
                      </a:stretch>
                    </p:blipFill>
                    <p:spPr>
                      <a:xfrm>
                        <a:off x="445770" y="372745"/>
                        <a:ext cx="4289425" cy="5804535"/>
                      </a:xfrm>
                      <a:prstGeom prst="rect">
                        <a:avLst/>
                      </a:prstGeom>
                    </p:spPr>
                  </p:pic>
                </p:oleObj>
              </mc:Fallback>
            </mc:AlternateContent>
          </a:graphicData>
        </a:graphic>
      </p:graphicFrame>
      <p:sp>
        <p:nvSpPr>
          <p:cNvPr id="7" name="Text Box 6"/>
          <p:cNvSpPr txBox="1"/>
          <p:nvPr/>
        </p:nvSpPr>
        <p:spPr>
          <a:xfrm>
            <a:off x="554990" y="6313805"/>
            <a:ext cx="3739515" cy="368300"/>
          </a:xfrm>
          <a:prstGeom prst="rect">
            <a:avLst/>
          </a:prstGeom>
          <a:noFill/>
        </p:spPr>
        <p:txBody>
          <a:bodyPr wrap="square" rtlCol="0">
            <a:spAutoFit/>
          </a:bodyPr>
          <a:p>
            <a:r>
              <a:rPr lang="en-IN" altLang="en-US"/>
              <a:t>WE HAVE FOUR PAYMENT MODES</a:t>
            </a:r>
            <a:endParaRPr lang="en-IN" altLang="en-US"/>
          </a:p>
        </p:txBody>
      </p:sp>
      <p:graphicFrame>
        <p:nvGraphicFramePr>
          <p:cNvPr id="8" name="Content Placeholder 7"/>
          <p:cNvGraphicFramePr/>
          <p:nvPr>
            <p:ph sz="half" idx="2"/>
          </p:nvPr>
        </p:nvGraphicFramePr>
        <p:xfrm>
          <a:off x="6278245" y="372745"/>
          <a:ext cx="4765040" cy="6156325"/>
        </p:xfrm>
        <a:graphic>
          <a:graphicData uri="http://schemas.openxmlformats.org/presentationml/2006/ole">
            <mc:AlternateContent xmlns:mc="http://schemas.openxmlformats.org/markup-compatibility/2006">
              <mc:Choice xmlns:v="urn:schemas-microsoft-com:vml" Requires="v">
                <p:oleObj spid="_x0000_s9" name="" r:id="rId3" imgW="11438890" imgH="8733790" progId="Paint.Picture">
                  <p:embed/>
                </p:oleObj>
              </mc:Choice>
              <mc:Fallback>
                <p:oleObj name="" r:id="rId3" imgW="11438890" imgH="8733790" progId="Paint.Picture">
                  <p:embed/>
                  <p:pic>
                    <p:nvPicPr>
                      <p:cNvPr id="0" name="Picture 8"/>
                      <p:cNvPicPr/>
                      <p:nvPr/>
                    </p:nvPicPr>
                    <p:blipFill>
                      <a:blip r:embed="rId4"/>
                      <a:srcRect r="42337" b="28484"/>
                      <a:stretch>
                        <a:fillRect/>
                      </a:stretch>
                    </p:blipFill>
                    <p:spPr>
                      <a:xfrm>
                        <a:off x="6278245" y="372745"/>
                        <a:ext cx="4765040" cy="615632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p:nvPr>
            <p:ph idx="1"/>
          </p:nvPr>
        </p:nvGraphicFramePr>
        <p:xfrm>
          <a:off x="363220" y="128270"/>
          <a:ext cx="4477385" cy="6454775"/>
        </p:xfrm>
        <a:graphic>
          <a:graphicData uri="http://schemas.openxmlformats.org/presentationml/2006/ole">
            <mc:AlternateContent xmlns:mc="http://schemas.openxmlformats.org/markup-compatibility/2006">
              <mc:Choice xmlns:v="urn:schemas-microsoft-com:vml" Requires="v">
                <p:oleObj spid="_x0000_s6" name="" r:id="rId1" imgW="11438890" imgH="8733790" progId="Paint.Picture">
                  <p:embed/>
                </p:oleObj>
              </mc:Choice>
              <mc:Fallback>
                <p:oleObj name="" r:id="rId1" imgW="11438890" imgH="8733790" progId="Paint.Picture">
                  <p:embed/>
                  <p:pic>
                    <p:nvPicPr>
                      <p:cNvPr id="0" name="Picture 5"/>
                      <p:cNvPicPr/>
                      <p:nvPr/>
                    </p:nvPicPr>
                    <p:blipFill>
                      <a:blip r:embed="rId2"/>
                      <a:srcRect t="20137" r="41731"/>
                      <a:stretch>
                        <a:fillRect/>
                      </a:stretch>
                    </p:blipFill>
                    <p:spPr>
                      <a:xfrm>
                        <a:off x="363220" y="128270"/>
                        <a:ext cx="4477385" cy="6454775"/>
                      </a:xfrm>
                      <a:prstGeom prst="rect">
                        <a:avLst/>
                      </a:prstGeom>
                    </p:spPr>
                  </p:pic>
                </p:oleObj>
              </mc:Fallback>
            </mc:AlternateContent>
          </a:graphicData>
        </a:graphic>
      </p:graphicFrame>
      <p:cxnSp>
        <p:nvCxnSpPr>
          <p:cNvPr id="8" name="Straight Arrow Connector 7"/>
          <p:cNvCxnSpPr/>
          <p:nvPr/>
        </p:nvCxnSpPr>
        <p:spPr>
          <a:xfrm flipH="1">
            <a:off x="4785995" y="2840990"/>
            <a:ext cx="1367790"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157730" y="3535680"/>
            <a:ext cx="3964305"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743450" y="4251325"/>
            <a:ext cx="1442720" cy="21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700905" y="4946015"/>
            <a:ext cx="14211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162300" y="5544185"/>
            <a:ext cx="2842260"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752590" y="426085"/>
            <a:ext cx="4679950" cy="1014730"/>
          </a:xfrm>
          <a:prstGeom prst="rect">
            <a:avLst/>
          </a:prstGeom>
          <a:noFill/>
        </p:spPr>
        <p:txBody>
          <a:bodyPr wrap="square" rtlCol="0">
            <a:spAutoFit/>
          </a:bodyPr>
          <a:p>
            <a:r>
              <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THIS IS THE ENQUIRY FORM ANYONE HAVING ANY ENQUIRY CAN REGISTER HERE </a:t>
            </a:r>
            <a:endPar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4" name="Text Box 13"/>
          <p:cNvSpPr txBox="1"/>
          <p:nvPr/>
        </p:nvSpPr>
        <p:spPr>
          <a:xfrm>
            <a:off x="6271895" y="2606040"/>
            <a:ext cx="3685540" cy="3969385"/>
          </a:xfrm>
          <a:prstGeom prst="rect">
            <a:avLst/>
          </a:prstGeom>
          <a:noFill/>
        </p:spPr>
        <p:txBody>
          <a:bodyPr wrap="square" rtlCol="0">
            <a:spAutoFit/>
          </a:bodyPr>
          <a:p>
            <a:r>
              <a:rPr lang="en-IN" altLang="en-US"/>
              <a:t>HERE NAME OF THE PERSON WILL NE ENTERED</a:t>
            </a:r>
            <a:endParaRPr lang="en-IN" altLang="en-US"/>
          </a:p>
          <a:p>
            <a:endParaRPr lang="en-IN" altLang="en-US"/>
          </a:p>
          <a:p>
            <a:r>
              <a:rPr lang="en-IN" altLang="en-US"/>
              <a:t>WILL SELECT DATE OF BIRTH</a:t>
            </a:r>
            <a:endParaRPr lang="en-IN" altLang="en-US"/>
          </a:p>
          <a:p>
            <a:endParaRPr lang="en-IN" altLang="en-US"/>
          </a:p>
          <a:p>
            <a:r>
              <a:rPr lang="en-IN" altLang="en-US"/>
              <a:t>WILL WRITE A VALID EMAIL ID</a:t>
            </a:r>
            <a:endParaRPr lang="en-IN" altLang="en-US"/>
          </a:p>
          <a:p>
            <a:endParaRPr lang="en-IN" altLang="en-US"/>
          </a:p>
          <a:p>
            <a:endParaRPr lang="en-IN" altLang="en-US"/>
          </a:p>
          <a:p>
            <a:r>
              <a:rPr lang="en-IN" altLang="en-US"/>
              <a:t>WILL ENTER QUERY IN DETAIL</a:t>
            </a:r>
            <a:endParaRPr lang="en-IN" altLang="en-US"/>
          </a:p>
          <a:p>
            <a:endParaRPr lang="en-IN" altLang="en-US"/>
          </a:p>
          <a:p>
            <a:r>
              <a:rPr lang="en-IN" altLang="en-US"/>
              <a:t>AFTER CLICKING SUBMIT BUTTON THE QUERY WILL BE SEND TO HIS EMAIL AND OUR TEAM WILL REPLY THROUGH MAIL</a:t>
            </a:r>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effectLst>
                  <a:outerShdw blurRad="38100" dist="38100" dir="2700000" algn="tl">
                    <a:srgbClr val="000000">
                      <a:alpha val="43137"/>
                    </a:srgbClr>
                  </a:outerShdw>
                </a:effectLst>
              </a:rPr>
              <a:t>			</a:t>
            </a:r>
            <a:r>
              <a:rPr lang="en-IN" altLang="en-US" b="1" u="sng">
                <a:effectLst>
                  <a:outerShdw blurRad="38100" dist="38100" dir="2700000" algn="tl">
                    <a:srgbClr val="000000">
                      <a:alpha val="43137"/>
                    </a:srgbClr>
                  </a:outerShdw>
                </a:effectLst>
              </a:rPr>
              <a:t>Business Model</a:t>
            </a:r>
            <a:endParaRPr lang="en-IN" altLang="en-US"/>
          </a:p>
        </p:txBody>
      </p:sp>
      <p:sp>
        <p:nvSpPr>
          <p:cNvPr id="3" name="Content Placeholder 2"/>
          <p:cNvSpPr>
            <a:spLocks noGrp="1"/>
          </p:cNvSpPr>
          <p:nvPr>
            <p:ph idx="1"/>
          </p:nvPr>
        </p:nvSpPr>
        <p:spPr/>
        <p:txBody>
          <a:bodyPr>
            <a:normAutofit lnSpcReduction="20000"/>
          </a:bodyPr>
          <a:p>
            <a:pPr marL="0" indent="0">
              <a:buNone/>
            </a:pPr>
            <a:r>
              <a:rPr lang="en-IN" altLang="en-US" sz="2400" b="1" u="sng"/>
              <a:t>Size of the problem:</a:t>
            </a:r>
            <a:endParaRPr lang="en-IN" altLang="en-US" sz="2400" b="1" u="sng"/>
          </a:p>
          <a:p>
            <a:r>
              <a:rPr lang="en-IN" altLang="en-US" sz="2000"/>
              <a:t>Lots of people from Uttar Pradesh and Bihar are migrated to Maharastra,Gujarat,Delhi for employement purpose.</a:t>
            </a:r>
            <a:endParaRPr lang="en-IN" altLang="en-US" sz="2000"/>
          </a:p>
          <a:p>
            <a:r>
              <a:rPr lang="en-IN" altLang="en-US" sz="2000"/>
              <a:t>In which many worker work on daily wages that means they do not earn enough for saving or any emergency circumstances.</a:t>
            </a:r>
            <a:endParaRPr lang="en-IN" altLang="en-US" sz="2000"/>
          </a:p>
          <a:p>
            <a:r>
              <a:rPr lang="en-IN" altLang="en-US" sz="2000"/>
              <a:t>There are many states whose members migrated to other states just for empoyement purpose.</a:t>
            </a:r>
            <a:endParaRPr lang="en-IN" altLang="en-US" sz="2000"/>
          </a:p>
          <a:p>
            <a:r>
              <a:rPr lang="en-IN" altLang="en-US" sz="2000"/>
              <a:t>Here we understand our problem with the database of migrants of UP and Bihar as they are more in number. </a:t>
            </a:r>
            <a:endParaRPr lang="en-IN" altLang="en-US" sz="2000"/>
          </a:p>
          <a:p>
            <a:r>
              <a:rPr lang="en-IN" altLang="en-US" sz="2000"/>
              <a:t>UP and Bihar containing 350 million population.Youth villagers of these states usually migrates.</a:t>
            </a:r>
            <a:endParaRPr lang="en-IN" altLang="en-US" sz="2000"/>
          </a:p>
          <a:p>
            <a:r>
              <a:rPr lang="en-IN" altLang="en-US" sz="2000"/>
              <a:t>Due to corona pandemic and lockdown situation about 180,000 worker returned back to Bihar out of which 27,000 are in quarantine center since 15 april according to BBC news.</a:t>
            </a:r>
            <a:endParaRPr lang="en-IN" altLang="en-US" sz="2000"/>
          </a:p>
          <a:p>
            <a:r>
              <a:rPr lang="en-IN" altLang="en-US" sz="2000"/>
              <a:t>Similar conditon with UP daily wages workers.</a:t>
            </a:r>
            <a:endParaRPr lang="en-IN" altLang="en-US" sz="2000"/>
          </a:p>
          <a:p>
            <a:r>
              <a:rPr lang="en-IN" altLang="en-US" sz="2000"/>
              <a:t>Workers in quarantine are escaping due to lack of facilities ,money and awareness. </a:t>
            </a:r>
            <a:endParaRPr lang="en-I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22605"/>
            <a:ext cx="10515600" cy="5654675"/>
          </a:xfrm>
        </p:spPr>
        <p:txBody>
          <a:bodyPr/>
          <a:p>
            <a:pPr marL="0" indent="0">
              <a:buNone/>
            </a:pPr>
            <a:r>
              <a:rPr lang="en-IN" altLang="en-US" sz="2400" b="1"/>
              <a:t>			</a:t>
            </a:r>
            <a:r>
              <a:rPr lang="en-IN" altLang="en-US" sz="2400" b="1" u="sng"/>
              <a:t>Market for application</a:t>
            </a:r>
            <a:endParaRPr lang="en-IN" altLang="en-US" sz="2400" b="1" u="sng"/>
          </a:p>
          <a:p>
            <a:r>
              <a:rPr lang="en-IN" altLang="en-US" sz="2000"/>
              <a:t>With the above data we can clearly see the number of problems arising due to migrants like</a:t>
            </a:r>
            <a:endParaRPr lang="en-IN" altLang="en-US" sz="2000"/>
          </a:p>
          <a:p>
            <a:pPr marL="457200" indent="-457200">
              <a:buAutoNum type="arabicPeriod"/>
            </a:pPr>
            <a:r>
              <a:rPr lang="en-IN" altLang="en-US" sz="2000"/>
              <a:t>Lack of quarantine center.</a:t>
            </a:r>
            <a:endParaRPr lang="en-IN" altLang="en-US" sz="2000"/>
          </a:p>
          <a:p>
            <a:pPr marL="457200" indent="-457200">
              <a:buAutoNum type="arabicPeriod"/>
            </a:pPr>
            <a:r>
              <a:rPr lang="en-IN" altLang="en-US" sz="2000"/>
              <a:t>Lack of facilities in the the quarantine center.</a:t>
            </a:r>
            <a:endParaRPr lang="en-IN" altLang="en-US" sz="2000"/>
          </a:p>
          <a:p>
            <a:pPr marL="457200" indent="-457200">
              <a:buAutoNum type="arabicPeriod"/>
            </a:pPr>
            <a:r>
              <a:rPr lang="en-IN" altLang="en-US" sz="2000"/>
              <a:t>Lack of awareness.</a:t>
            </a:r>
            <a:endParaRPr lang="en-IN" altLang="en-US" sz="2000"/>
          </a:p>
          <a:p>
            <a:r>
              <a:rPr lang="en-IN" altLang="en-US" sz="2000"/>
              <a:t>We basically work on these problem to setup a market for our application with the help of our government.</a:t>
            </a:r>
            <a:endParaRPr lang="en-IN" altLang="en-US" sz="2000"/>
          </a:p>
          <a:p>
            <a:pPr marL="457200" indent="-457200">
              <a:buAutoNum type="arabicPeriod"/>
            </a:pPr>
            <a:r>
              <a:rPr lang="en-IN" altLang="en-US" sz="2000"/>
              <a:t>Qurantine centers: We suggest places like rooms,schools,farming land etc to government for making more centers with cheap rates and better facilities.</a:t>
            </a:r>
            <a:endParaRPr lang="en-IN" altLang="en-US" sz="2000"/>
          </a:p>
          <a:p>
            <a:pPr marL="457200" indent="-457200">
              <a:buAutoNum type="arabicPeriod"/>
            </a:pPr>
            <a:r>
              <a:rPr lang="en-IN" altLang="en-US" sz="2000"/>
              <a:t>Facilities:We provide data to government that show the updates of facilities like food,water supply,electricity etc of every quarantine center.</a:t>
            </a:r>
            <a:endParaRPr lang="en-IN" altLang="en-US" sz="2000"/>
          </a:p>
          <a:p>
            <a:pPr marL="457200" indent="-457200">
              <a:buAutoNum type="arabicPeriod"/>
            </a:pPr>
            <a:r>
              <a:rPr lang="en-IN" altLang="en-US" sz="2000"/>
              <a:t>Awareness:We will give new ideas to volunteers for spreading the awareness.</a:t>
            </a:r>
            <a:endParaRPr lang="en-IN" altLang="en-US" sz="2000"/>
          </a:p>
          <a:p>
            <a:r>
              <a:rPr lang="en-IN" altLang="en-US" sz="2000"/>
              <a:t>With these basic  things we aquire a great market.</a:t>
            </a:r>
            <a:endParaRPr lang="en-IN" alt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15290"/>
            <a:ext cx="10515600" cy="5761990"/>
          </a:xfrm>
        </p:spPr>
        <p:txBody>
          <a:bodyPr/>
          <a:p>
            <a:pPr marL="0" indent="0">
              <a:buNone/>
            </a:pPr>
            <a:r>
              <a:rPr lang="en-IN" altLang="en-US" sz="2400" b="1"/>
              <a:t>			</a:t>
            </a:r>
            <a:r>
              <a:rPr lang="en-IN" altLang="en-US" sz="2400" b="1" u="sng"/>
              <a:t>Investement on the project</a:t>
            </a:r>
            <a:endParaRPr lang="en-IN" altLang="en-US" sz="2400" b="1" u="sng"/>
          </a:p>
          <a:p>
            <a:pPr marL="0" indent="0">
              <a:buNone/>
            </a:pPr>
            <a:endParaRPr lang="en-IN" altLang="en-US" sz="2400" b="1" u="sng"/>
          </a:p>
          <a:p>
            <a:r>
              <a:rPr lang="en-IN" altLang="en-US" sz="2000"/>
              <a:t>We are using website and and android app parallerly.</a:t>
            </a:r>
            <a:endParaRPr lang="en-IN" altLang="en-US" sz="2000"/>
          </a:p>
          <a:p>
            <a:r>
              <a:rPr lang="en-IN" altLang="en-US" sz="2000"/>
              <a:t>Website gives us higher reach,compatibility and are cheap.</a:t>
            </a:r>
            <a:endParaRPr lang="en-IN" altLang="en-US" sz="2000"/>
          </a:p>
          <a:p>
            <a:r>
              <a:rPr lang="en-IN" altLang="en-US" sz="2000"/>
              <a:t>Mobile app gives us better speed,better data encryption.</a:t>
            </a:r>
            <a:endParaRPr lang="en-IN" altLang="en-US" sz="2000"/>
          </a:p>
          <a:p>
            <a:r>
              <a:rPr lang="en-IN" altLang="en-US" sz="2000"/>
              <a:t>Taking care of safety,speed,cost effectivity and better performance we created this project.</a:t>
            </a:r>
            <a:endParaRPr lang="en-IN" altLang="en-US" sz="2000"/>
          </a:p>
          <a:p>
            <a:r>
              <a:rPr lang="en-IN" altLang="en-US" sz="2000"/>
              <a:t>Links are used for connecting app with website. </a:t>
            </a:r>
            <a:endParaRPr lang="en-IN" altLang="en-US" sz="2000"/>
          </a:p>
          <a:p>
            <a:r>
              <a:rPr lang="en-IN" altLang="en-US" sz="2000"/>
              <a:t>For better understanding ,we had estimated a figure ie about 3 lakh donator and about 40,000 official will run this application so the total investement on the project will be:</a:t>
            </a:r>
            <a:endParaRPr lang="en-IN" altLang="en-US" sz="2000"/>
          </a:p>
          <a:p>
            <a:pPr>
              <a:buFont typeface="Wingdings" panose="05000000000000000000" charset="0"/>
              <a:buChar char="ü"/>
            </a:pPr>
            <a:r>
              <a:rPr lang="en-IN" altLang="en-US" sz="2000"/>
              <a:t>$25 for registration on google playstore, $200 for purchasing all the domains(.co,.in etc),$75 for application and webpage maintenance.</a:t>
            </a:r>
            <a:endParaRPr lang="en-IN" altLang="en-US" sz="2000"/>
          </a:p>
          <a:p>
            <a:pPr>
              <a:buFont typeface="Wingdings" panose="05000000000000000000" charset="0"/>
              <a:buChar char="ü"/>
            </a:pPr>
            <a:r>
              <a:rPr lang="en-IN" altLang="en-US" sz="2000"/>
              <a:t>$300  ie 22,800 rupees will be invested for complete project.</a:t>
            </a:r>
            <a:endParaRPr lang="en-IN" altLang="en-US" sz="2000"/>
          </a:p>
          <a:p>
            <a:r>
              <a:rPr lang="en-IN" altLang="en-US" sz="2000"/>
              <a:t>NOTE: If in future we want to increase our user capacity , additional charges will be included but the charges will not effect the the investment much .</a:t>
            </a:r>
            <a:endParaRPr lang="en-IN" altLang="en-US" sz="2000"/>
          </a:p>
          <a:p>
            <a:pPr marL="0" indent="0">
              <a:buNone/>
            </a:pPr>
            <a:endParaRPr lang="en-IN" altLang="en-US" sz="2000"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75945"/>
            <a:ext cx="10515600" cy="5601335"/>
          </a:xfrm>
        </p:spPr>
        <p:txBody>
          <a:bodyPr>
            <a:normAutofit lnSpcReduction="20000"/>
          </a:bodyPr>
          <a:p>
            <a:pPr marL="0" indent="0">
              <a:buNone/>
            </a:pPr>
            <a:r>
              <a:rPr lang="en-IN" altLang="en-US" sz="2400"/>
              <a:t>			</a:t>
            </a:r>
            <a:r>
              <a:rPr lang="en-IN" altLang="en-US" sz="2400" b="1" u="sng"/>
              <a:t>Money for Running the project</a:t>
            </a:r>
            <a:endParaRPr lang="en-IN" altLang="en-US" sz="2400" b="1" u="sng"/>
          </a:p>
          <a:p>
            <a:r>
              <a:rPr lang="en-IN" altLang="en-US" sz="2000"/>
              <a:t>Their is 2 source of money:</a:t>
            </a:r>
            <a:endParaRPr lang="en-IN" altLang="en-US" sz="2000"/>
          </a:p>
          <a:p>
            <a:pPr>
              <a:buFont typeface="Wingdings" panose="05000000000000000000" charset="0"/>
              <a:buChar char="Ø"/>
            </a:pPr>
            <a:r>
              <a:rPr lang="en-IN" altLang="en-US" sz="2000"/>
              <a:t>Public donation.</a:t>
            </a:r>
            <a:endParaRPr lang="en-IN" altLang="en-US" sz="2000"/>
          </a:p>
          <a:p>
            <a:pPr>
              <a:buFont typeface="Wingdings" panose="05000000000000000000" charset="0"/>
              <a:buChar char="Ø"/>
            </a:pPr>
            <a:r>
              <a:rPr lang="en-IN" altLang="en-US" sz="2000"/>
              <a:t>Government funds.</a:t>
            </a:r>
            <a:endParaRPr lang="en-IN" altLang="en-US" sz="2000"/>
          </a:p>
          <a:p>
            <a:pPr marL="0" indent="0">
              <a:buFont typeface="Wingdings" panose="05000000000000000000" charset="0"/>
              <a:buNone/>
            </a:pPr>
            <a:endParaRPr lang="en-IN" altLang="en-US" sz="2400" b="1" u="sng"/>
          </a:p>
          <a:p>
            <a:pPr>
              <a:buFont typeface="Wingdings" panose="05000000000000000000" charset="0"/>
              <a:buChar char="v"/>
            </a:pPr>
            <a:r>
              <a:rPr lang="en-IN" altLang="en-US" sz="2400" b="1" u="sng"/>
              <a:t>Public donation:</a:t>
            </a:r>
            <a:endParaRPr lang="en-IN" altLang="en-US" sz="2400" b="1" u="sng"/>
          </a:p>
          <a:p>
            <a:pPr>
              <a:buFont typeface="Arial" panose="020B0604020202020204" pitchFamily="34" charset="0"/>
              <a:buChar char="•"/>
            </a:pPr>
            <a:r>
              <a:rPr lang="en-IN" altLang="en-US" sz="2000"/>
              <a:t>Public will play a major role in this project. </a:t>
            </a:r>
            <a:endParaRPr lang="en-IN" altLang="en-US" sz="2400" b="1" u="sng"/>
          </a:p>
          <a:p>
            <a:pPr>
              <a:buFont typeface="Arial" panose="020B0604020202020204" pitchFamily="34" charset="0"/>
              <a:buChar char="•"/>
            </a:pPr>
            <a:r>
              <a:rPr lang="en-IN" altLang="en-US" sz="2000"/>
              <a:t>As I mentioned we will understand this point with above assumption of 3 lakh people's investement.</a:t>
            </a:r>
            <a:endParaRPr lang="en-IN" altLang="en-US" sz="2000"/>
          </a:p>
          <a:p>
            <a:pPr>
              <a:buFont typeface="Arial" panose="020B0604020202020204" pitchFamily="34" charset="0"/>
              <a:buChar char="•"/>
            </a:pPr>
            <a:r>
              <a:rPr lang="en-IN" altLang="en-US" sz="2000"/>
              <a:t>In this 3 lakh people, many will donate grains,mask,safety kit,money etc. as in our application donator can donate anything what they have.</a:t>
            </a:r>
            <a:endParaRPr lang="en-IN" altLang="en-US" sz="2000"/>
          </a:p>
          <a:p>
            <a:pPr>
              <a:buFont typeface="Arial" panose="020B0604020202020204" pitchFamily="34" charset="0"/>
              <a:buChar char="•"/>
            </a:pPr>
            <a:r>
              <a:rPr lang="en-IN" altLang="en-US" sz="2000"/>
              <a:t>suppose an average person donates 50 rupees then there will be 1.5 crore rupees.</a:t>
            </a:r>
            <a:endParaRPr lang="en-IN" altLang="en-US" sz="2000"/>
          </a:p>
          <a:p>
            <a:pPr>
              <a:buFont typeface="Arial" panose="020B0604020202020204" pitchFamily="34" charset="0"/>
              <a:buChar char="•"/>
            </a:pPr>
            <a:r>
              <a:rPr lang="en-IN" altLang="en-US" sz="2000"/>
              <a:t>If some businessman,cricketers,filmstars or any big personality will donate then Easily it will be above 5 crore.</a:t>
            </a:r>
            <a:endParaRPr lang="en-IN" altLang="en-US" sz="2000"/>
          </a:p>
          <a:p>
            <a:pPr>
              <a:buFont typeface="Arial" panose="020B0604020202020204" pitchFamily="34" charset="0"/>
              <a:buChar char="•"/>
            </a:pPr>
            <a:r>
              <a:rPr lang="en-IN" altLang="en-US" sz="2000"/>
              <a:t>So if we will be able to increase our reach our rate of getting money will also increase.</a:t>
            </a:r>
            <a:endParaRPr lang="en-IN" altLang="en-US" sz="2400" b="1" u="sng"/>
          </a:p>
          <a:p>
            <a:pPr marL="0" indent="0">
              <a:buFont typeface="Wingdings" panose="05000000000000000000" charset="0"/>
              <a:buNone/>
            </a:pPr>
            <a:endParaRPr lang="en-IN" altLang="en-US" sz="2000"/>
          </a:p>
          <a:p>
            <a:pPr marL="0" indent="0">
              <a:buFont typeface="Wingdings" panose="05000000000000000000" charset="0"/>
              <a:buNone/>
            </a:pPr>
            <a:endParaRPr lang="en-IN" altLang="en-US" sz="2000"/>
          </a:p>
          <a:p>
            <a:pPr marL="0" indent="0">
              <a:buNone/>
            </a:pPr>
            <a:endParaRPr lang="en-IN" altLang="en-US" sz="2000"/>
          </a:p>
          <a:p>
            <a:pPr marL="0" lvl="0" indent="0">
              <a:buNone/>
            </a:pPr>
            <a:endParaRPr lang="en-IN" altLang="en-US" sz="1995"/>
          </a:p>
          <a:p>
            <a:pPr marL="0" indent="0">
              <a:buNone/>
            </a:pPr>
            <a:endParaRPr lang="en-IN" altLang="en-US" sz="2400" b="1" u="sng"/>
          </a:p>
          <a:p>
            <a:pPr marL="0" indent="0">
              <a:buNone/>
            </a:pPr>
            <a:endParaRPr lang="en-IN" altLang="en-US" sz="2400" b="1" u="sng"/>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53720"/>
            <a:ext cx="10515600" cy="5623560"/>
          </a:xfrm>
        </p:spPr>
        <p:txBody>
          <a:bodyPr/>
          <a:p>
            <a:pPr>
              <a:buFont typeface="Wingdings" panose="05000000000000000000" charset="0"/>
              <a:buChar char="v"/>
            </a:pPr>
            <a:r>
              <a:rPr lang="en-IN" altLang="en-US" sz="2400" b="1" u="sng"/>
              <a:t>Government funds:</a:t>
            </a:r>
            <a:endParaRPr lang="en-IN" altLang="en-US" sz="2400" b="1" u="sng"/>
          </a:p>
          <a:p>
            <a:r>
              <a:rPr lang="en-IN" altLang="en-US" sz="2000"/>
              <a:t>As our Indian GDP is on downfall so we do not expect government to give big amout for these labours as they have to spend the money in otherfield.</a:t>
            </a:r>
            <a:endParaRPr lang="en-IN" altLang="en-US" sz="2000"/>
          </a:p>
          <a:p>
            <a:r>
              <a:rPr lang="en-IN" altLang="en-US" sz="2000"/>
              <a:t>Indian government recently get lots of money in their PM care fund. We can demand money from that.</a:t>
            </a:r>
            <a:endParaRPr lang="en-IN" altLang="en-US" sz="2000"/>
          </a:p>
          <a:p>
            <a:r>
              <a:rPr lang="en-IN" altLang="en-US" sz="2000"/>
              <a:t>State government will also fund in this.</a:t>
            </a:r>
            <a:endParaRPr lang="en-IN" altLang="en-US" sz="2000"/>
          </a:p>
          <a:p>
            <a:r>
              <a:rPr lang="en-IN" altLang="en-US" sz="2000"/>
              <a:t>If money will not be collected as on large scale then these government funds will be a backup.</a:t>
            </a:r>
            <a:endParaRPr lang="en-IN" altLang="en-US" sz="2000"/>
          </a:p>
          <a:p>
            <a:r>
              <a:rPr lang="en-IN" altLang="en-US" sz="2000"/>
              <a:t>Presence of government will ensure that application is not making any fraud.</a:t>
            </a:r>
            <a:endParaRPr lang="en-IN" altLang="en-US" sz="2000"/>
          </a:p>
          <a:p>
            <a:pPr marL="0" indent="0">
              <a:buNone/>
            </a:pPr>
            <a:endParaRPr lang="en-I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90220"/>
            <a:ext cx="10515600" cy="5687060"/>
          </a:xfrm>
        </p:spPr>
        <p:txBody>
          <a:bodyPr/>
          <a:p>
            <a:pPr marL="0" indent="0">
              <a:buNone/>
            </a:pPr>
            <a:r>
              <a:rPr lang="en-IN" altLang="en-US" sz="2400" b="1"/>
              <a:t>			</a:t>
            </a:r>
            <a:r>
              <a:rPr lang="en-IN" altLang="en-US" sz="2400" b="1" u="sng"/>
              <a:t>Market </a:t>
            </a:r>
            <a:r>
              <a:rPr lang="en-IN" altLang="en-US" sz="2400" b="1" u="sng"/>
              <a:t>Competitors Strategy</a:t>
            </a:r>
            <a:endParaRPr lang="en-IN" altLang="en-US" sz="2400" b="1" u="sng"/>
          </a:p>
          <a:p>
            <a:r>
              <a:rPr lang="en-IN" altLang="en-US" sz="2000"/>
              <a:t>Our application has envolvement of State government,Central government and private sectors which makes our application trusted for Indian.</a:t>
            </a:r>
            <a:endParaRPr lang="en-IN" altLang="en-US" sz="2000"/>
          </a:p>
          <a:p>
            <a:r>
              <a:rPr lang="en-IN" altLang="en-US" sz="2000"/>
              <a:t>Provide transparency.</a:t>
            </a:r>
            <a:endParaRPr lang="en-IN" altLang="en-US" sz="2000"/>
          </a:p>
          <a:p>
            <a:r>
              <a:rPr lang="en-IN" altLang="en-US" sz="2000"/>
              <a:t>Ensures safety.</a:t>
            </a:r>
            <a:endParaRPr lang="en-IN" altLang="en-US" sz="2000"/>
          </a:p>
          <a:p>
            <a:r>
              <a:rPr lang="en-IN" altLang="en-US" sz="2000"/>
              <a:t>Cheap and well work performance.</a:t>
            </a:r>
            <a:endParaRPr lang="en-IN" altLang="en-US" sz="2000"/>
          </a:p>
          <a:p>
            <a:r>
              <a:rPr lang="en-IN" altLang="en-US" sz="2000"/>
              <a:t>Emotional quotes in the application to boost the user energy.</a:t>
            </a:r>
            <a:endParaRPr lang="en-IN" altLang="en-US" sz="2000"/>
          </a:p>
          <a:p>
            <a:r>
              <a:rPr lang="en-IN" altLang="en-US" sz="2000"/>
              <a:t>Providing features to donate in different manners(money,grains,mask,food etc)</a:t>
            </a:r>
            <a:endParaRPr lang="en-IN" altLang="en-US" sz="2000"/>
          </a:p>
          <a:p>
            <a:r>
              <a:rPr lang="en-IN" altLang="en-US" sz="2000"/>
              <a:t>Easy to use application.</a:t>
            </a:r>
            <a:endParaRPr lang="en-IN" altLang="en-US" sz="2000"/>
          </a:p>
          <a:p>
            <a:r>
              <a:rPr lang="en-IN" altLang="en-US" sz="2000"/>
              <a:t>Algorithim which continuosly updates the volunteer.</a:t>
            </a:r>
            <a:endParaRPr lang="en-IN" altLang="en-US" sz="2000"/>
          </a:p>
          <a:p>
            <a:r>
              <a:rPr lang="en-IN" altLang="en-US" sz="2000"/>
              <a:t>Easy to contact in heirchy of officials.</a:t>
            </a:r>
            <a:endParaRPr lang="en-IN" altLang="en-US" sz="2000"/>
          </a:p>
          <a:p>
            <a:r>
              <a:rPr lang="en-IN" altLang="en-US" sz="2000"/>
              <a:t>Giving suggestion welcome environment. </a:t>
            </a:r>
            <a:endParaRPr lang="en-I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 STATEMENT</a:t>
            </a:r>
            <a:endParaRPr lang="en-IN" altLang="en-US"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p>
            <a:r>
              <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Due to COVID-19, a huge number </a:t>
            </a:r>
            <a:r>
              <a:rPr lang="en-IN" alt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a:t>
            </a:r>
            <a:r>
              <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people </a:t>
            </a:r>
            <a:r>
              <a:rPr lang="en-IN" alt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of</a:t>
            </a:r>
            <a:r>
              <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our country are on the streets</a:t>
            </a:r>
            <a:r>
              <a:rPr lang="en-IN" alt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t>
            </a:r>
            <a:r>
              <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now with no food and shelter. How can you use technology to help the authorities solve this problem ?</a:t>
            </a:r>
            <a:endPar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endParaRPr lang="en-US"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buFont typeface="Wingdings" panose="05000000000000000000" charset="0"/>
              <a:buChar char="q"/>
            </a:pPr>
            <a:r>
              <a:rPr lang="en-IN" altLang="en-US" sz="2000"/>
              <a:t>The statement raises our concern on the biggest issue in our country that is the inavailability of food and shelter due to lockdown in order to protect people from COVID - 19.</a:t>
            </a:r>
            <a:endParaRPr lang="en-IN" altLang="en-US" sz="2000"/>
          </a:p>
          <a:p>
            <a:pPr>
              <a:buFont typeface="Wingdings" panose="05000000000000000000" charset="0"/>
              <a:buChar char="q"/>
            </a:pPr>
            <a:r>
              <a:rPr lang="en-IN" altLang="en-US" sz="2000"/>
              <a:t>The problem statement basically raises a question in our mind that how with the help of technology we can help the authority in providing proper food and shelter to the people who are in need or we can say to the people who had lost there jobs and have nothing to eat.</a:t>
            </a:r>
            <a:endParaRPr lang="en-IN"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2132330" y="2829560"/>
            <a:ext cx="7927340" cy="1568450"/>
          </a:xfrm>
          <a:prstGeom prst="rect">
            <a:avLst/>
          </a:prstGeom>
          <a:noFill/>
          <a:ln>
            <a:noFill/>
          </a:ln>
        </p:spPr>
        <p:txBody>
          <a:bodyPr wrap="none" rtlCol="0" anchor="t">
            <a:spAutoFit/>
          </a:bodyPr>
          <a:p>
            <a:pPr algn="ctr"/>
            <a:r>
              <a:rPr lang="en-IN" altLang="en-US" sz="9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charset="0"/>
                <a:cs typeface="Times New Roman" panose="02020603050405020304" charset="0"/>
              </a:rPr>
              <a:t>THANK  YOU</a:t>
            </a:r>
            <a:endParaRPr lang="en-IN" altLang="en-US" sz="9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2550"/>
            <a:ext cx="10515600" cy="1325563"/>
          </a:xfrm>
        </p:spPr>
        <p:txBody>
          <a:bodyPr/>
          <a:p>
            <a:r>
              <a:rPr lang="en-IN" altLang="en-US" sz="36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SOLUTION</a:t>
            </a:r>
            <a:endParaRPr lang="en-IN" altLang="en-US" sz="3600"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068070"/>
            <a:ext cx="10515600" cy="5546725"/>
          </a:xfrm>
        </p:spPr>
        <p:txBody>
          <a:bodyPr>
            <a:normAutofit lnSpcReduction="10000"/>
          </a:bodyPr>
          <a:p>
            <a:pPr>
              <a:buFont typeface="Wingdings" panose="05000000000000000000" charset="0"/>
              <a:buChar char="Ø"/>
            </a:pPr>
            <a:r>
              <a:rPr lang="en-IN" altLang="en-US" sz="2000"/>
              <a:t>Our target is to provide food and shelter to the people in need.</a:t>
            </a:r>
            <a:endParaRPr lang="en-IN" altLang="en-US" sz="2000"/>
          </a:p>
          <a:p>
            <a:pPr>
              <a:buFont typeface="Wingdings" panose="05000000000000000000" charset="0"/>
              <a:buChar char="Ø"/>
            </a:pPr>
            <a:r>
              <a:rPr lang="en-IN" altLang="en-US" sz="2000"/>
              <a:t>Our target is not only to provide food and shelter facilities but also search people who are in need because arranging the sources is not enough until we don't have the consumers to consume it.</a:t>
            </a:r>
            <a:endParaRPr lang="en-IN" altLang="en-US" sz="2000"/>
          </a:p>
          <a:p>
            <a:pPr>
              <a:buFont typeface="Wingdings" panose="05000000000000000000" charset="0"/>
              <a:buChar char="Ø"/>
            </a:pPr>
            <a:r>
              <a:rPr lang="en-IN" altLang="en-US" sz="2000">
                <a:sym typeface="+mn-ea"/>
              </a:rPr>
              <a:t>Our team has decided to make an app named  </a:t>
            </a:r>
            <a:r>
              <a:rPr lang="en-IN" altLang="en-US" sz="2000" b="1" u="sng">
                <a:effectLst>
                  <a:outerShdw blurRad="38100" dist="19050" dir="2700000" algn="tl" rotWithShape="0">
                    <a:schemeClr val="dk1">
                      <a:alpha val="40000"/>
                    </a:schemeClr>
                  </a:outerShdw>
                </a:effectLst>
                <a:sym typeface="+mn-ea"/>
              </a:rPr>
              <a:t> SHRAM SEVA</a:t>
            </a:r>
            <a:r>
              <a:rPr lang="en-IN" altLang="en-US" sz="2000">
                <a:sym typeface="+mn-ea"/>
              </a:rPr>
              <a:t> .</a:t>
            </a:r>
            <a:endParaRPr lang="en-IN" altLang="en-US" sz="2000">
              <a:sym typeface="+mn-ea"/>
            </a:endParaRPr>
          </a:p>
          <a:p>
            <a:pPr>
              <a:buFont typeface="Wingdings" panose="05000000000000000000" charset="0"/>
              <a:buChar char="Ø"/>
            </a:pPr>
            <a:r>
              <a:rPr lang="en-IN" altLang="en-US" sz="2000">
                <a:sym typeface="+mn-ea"/>
              </a:rPr>
              <a:t>This app can also be accesed by our government officals for example policemen,health workers,mininsters,mla's,etc.But that is not enough because only government officals cannot do that all alone , so there will a a group of volunteers </a:t>
            </a:r>
            <a:r>
              <a:rPr lang="en-IN" altLang="en-US" sz="2000" b="1">
                <a:effectLst>
                  <a:outerShdw blurRad="38100" dist="19050" dir="2700000" algn="tl" rotWithShape="0">
                    <a:schemeClr val="dk1">
                      <a:alpha val="40000"/>
                    </a:schemeClr>
                  </a:outerShdw>
                </a:effectLst>
                <a:sym typeface="+mn-ea"/>
              </a:rPr>
              <a:t>(the people who are interested can only join)  </a:t>
            </a:r>
            <a:r>
              <a:rPr lang="en-IN" altLang="en-US" sz="2000">
                <a:sym typeface="+mn-ea"/>
              </a:rPr>
              <a:t>who will help government officals,  they will  be provided with proper sanitizing facilities.</a:t>
            </a:r>
            <a:endParaRPr lang="en-IN" altLang="en-US" sz="2000">
              <a:sym typeface="+mn-ea"/>
            </a:endParaRPr>
          </a:p>
          <a:p>
            <a:pPr>
              <a:buFont typeface="Wingdings" panose="05000000000000000000" charset="0"/>
              <a:buChar char="Ø"/>
            </a:pPr>
            <a:r>
              <a:rPr lang="en-IN" altLang="en-US" sz="2000">
                <a:sym typeface="+mn-ea"/>
              </a:rPr>
              <a:t>Every user means volunteer and government officals will have there personal accounts </a:t>
            </a:r>
            <a:r>
              <a:rPr lang="en-IN" altLang="en-US" sz="2000" b="1">
                <a:effectLst>
                  <a:outerShdw blurRad="38100" dist="19050" dir="2700000" algn="tl" rotWithShape="0">
                    <a:schemeClr val="dk1">
                      <a:alpha val="40000"/>
                    </a:schemeClr>
                  </a:outerShdw>
                </a:effectLst>
                <a:sym typeface="+mn-ea"/>
              </a:rPr>
              <a:t>(they will asked to create account by providing necessary details)</a:t>
            </a:r>
            <a:r>
              <a:rPr lang="en-IN" altLang="en-US" sz="2000">
                <a:sym typeface="+mn-ea"/>
              </a:rPr>
              <a:t> in which they will have various sections like update </a:t>
            </a:r>
            <a:r>
              <a:rPr lang="en-IN" altLang="en-US" sz="2000" b="1">
                <a:effectLst>
                  <a:outerShdw blurRad="38100" dist="19050" dir="2700000" algn="tl" rotWithShape="0">
                    <a:schemeClr val="dk1">
                      <a:alpha val="40000"/>
                    </a:schemeClr>
                  </a:outerShdw>
                </a:effectLst>
                <a:sym typeface="+mn-ea"/>
              </a:rPr>
              <a:t>(regular updates like nearby area empty for shelter information, the number of people rescued,etc)</a:t>
            </a:r>
            <a:r>
              <a:rPr lang="en-IN" altLang="en-US" sz="2000">
                <a:sym typeface="+mn-ea"/>
              </a:rPr>
              <a:t> , map </a:t>
            </a:r>
            <a:r>
              <a:rPr lang="en-IN" altLang="en-US" sz="2000" b="1">
                <a:effectLst>
                  <a:outerShdw blurRad="38100" dist="19050" dir="2700000" algn="tl" rotWithShape="0">
                    <a:schemeClr val="dk1">
                      <a:alpha val="40000"/>
                    </a:schemeClr>
                  </a:outerShdw>
                </a:effectLst>
                <a:sym typeface="+mn-ea"/>
              </a:rPr>
              <a:t>( map will locate the nearby shelter and food facilities available)</a:t>
            </a:r>
            <a:r>
              <a:rPr lang="en-IN" altLang="en-US" sz="2000">
                <a:sym typeface="+mn-ea"/>
              </a:rPr>
              <a:t>.</a:t>
            </a:r>
            <a:endParaRPr lang="en-IN" altLang="en-US" sz="2000">
              <a:sym typeface="+mn-ea"/>
            </a:endParaRPr>
          </a:p>
          <a:p>
            <a:pPr>
              <a:buFont typeface="Wingdings" panose="05000000000000000000" charset="0"/>
              <a:buChar char="Ø"/>
            </a:pPr>
            <a:r>
              <a:rPr lang="en-IN" altLang="en-US" sz="2000">
                <a:sym typeface="+mn-ea"/>
              </a:rPr>
              <a:t>Our next and most imortant Section in our App is to find space. So, for this our app has a separate section in which Host can create and access Host user's account for adding there properties for rent to the government where these people in need can be shifted and government will pay the Host accordingly . This information will be directly transmitted to our authority for further instance.</a:t>
            </a:r>
            <a:endParaRPr lang="en-IN" altLang="en-US" sz="2000"/>
          </a:p>
          <a:p>
            <a:pPr>
              <a:buFont typeface="Wingdings" panose="05000000000000000000" charset="0"/>
              <a:buChar char="Ø"/>
            </a:pPr>
            <a:endParaRPr lang="en-IN" altLang="en-US" sz="2000">
              <a:sym typeface="+mn-ea"/>
            </a:endParaRPr>
          </a:p>
          <a:p>
            <a:pPr>
              <a:buFont typeface="Wingdings" panose="05000000000000000000" charset="0"/>
              <a:buChar char="Ø"/>
            </a:pPr>
            <a:endParaRPr lang="en-IN" altLang="en-US" sz="2000"/>
          </a:p>
          <a:p>
            <a:pPr>
              <a:buFont typeface="Wingdings" panose="05000000000000000000" charset="0"/>
              <a:buChar char="Ø"/>
            </a:pPr>
            <a:endParaRPr lang="en-I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00050" y="276860"/>
            <a:ext cx="10953750" cy="6488430"/>
          </a:xfrm>
        </p:spPr>
        <p:txBody>
          <a:bodyPr>
            <a:normAutofit/>
          </a:bodyPr>
          <a:p>
            <a:r>
              <a:rPr lang="en-IN" altLang="en-US" sz="2000"/>
              <a:t>Our target is to provide our food and shelter facilities to maximum number of people.  So,  our first target is to search for contracters,factory owners,mill owner,etc because, they have the maximum data regarding the workers who are actually in need. </a:t>
            </a:r>
            <a:endParaRPr lang="en-IN" altLang="en-US" sz="2000"/>
          </a:p>
          <a:p>
            <a:r>
              <a:rPr lang="en-IN" altLang="en-US" sz="2000"/>
              <a:t>Secondly the most important thing is the advertisment of the app , so that more and more number of people will be able to connect with our food and shelter facilities chain.</a:t>
            </a:r>
            <a:endParaRPr lang="en-IN" altLang="en-US" sz="2000"/>
          </a:p>
          <a:p>
            <a:r>
              <a:rPr lang="en-IN" altLang="en-US" sz="2000"/>
              <a:t>This is not enough some people will still have no access to our food and shelter facilities  (vegetable sellers,maids,daily wage workers) so here in this case police will play a very important role, they will search and create awareness among people. They will provide phone number to the local people if incase they find a group of people in need of food and shelter facilities can directly inform through that number.</a:t>
            </a:r>
            <a:endParaRPr lang="en-IN" altLang="en-US" sz="2000"/>
          </a:p>
          <a:p>
            <a:r>
              <a:rPr lang="en-IN" altLang="en-US" sz="2000"/>
              <a:t>Our task is not yet done, there are many more who are living far away from there family just to get a proper living to him and his family . Due to lockdown they lost there jobs. Due to inavailability of jobs they started moving to there natives in order to get food and shelter facilities. So, now our app users(basically policemen) will be present at every checkpost and will be able to rescue the people who are passing through these areas.</a:t>
            </a:r>
            <a:endParaRPr lang="en-IN" altLang="en-US" sz="2000"/>
          </a:p>
          <a:p>
            <a:r>
              <a:rPr lang="en-IN" altLang="en-US" sz="2000"/>
              <a:t>Our app has separate section to store the data of these people so that if there family searches them or when the lockdown reopens they can be easily be transferred to there native towns,village.</a:t>
            </a:r>
            <a:endParaRPr lang="en-IN" altLang="en-US" sz="2000"/>
          </a:p>
          <a:p>
            <a:r>
              <a:rPr lang="en-IN" altLang="en-US" sz="2000"/>
              <a:t>Our volunteers will teach them the benefits of social distancing, good santizing,etc.</a:t>
            </a:r>
            <a:endParaRPr lang="en-IN" altLang="en-US" sz="2000"/>
          </a:p>
          <a:p>
            <a:r>
              <a:rPr lang="en-IN" altLang="en-US" sz="2000"/>
              <a:t>Our app will have a separate section for funding and donations with complete transparency.</a:t>
            </a:r>
            <a:endParaRPr lang="en-I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50850"/>
            <a:ext cx="9660255" cy="866140"/>
          </a:xfrm>
        </p:spPr>
        <p:txBody>
          <a:bodyPr>
            <a:normAutofit/>
          </a:bodyPr>
          <a:p>
            <a:r>
              <a:rPr lang="en-IN" altLang="en-US" sz="3600" b="1" u="sng">
                <a:solidFill>
                  <a:schemeClr val="tx1"/>
                </a:solidFill>
                <a:effectLst>
                  <a:outerShdw blurRad="38100" dist="19050" dir="2700000" algn="tl" rotWithShape="0">
                    <a:schemeClr val="dk1">
                      <a:alpha val="40000"/>
                    </a:schemeClr>
                  </a:outerShdw>
                </a:effectLst>
              </a:rPr>
              <a:t>KEY ASPECTS OF OUR SOLUTION</a:t>
            </a:r>
            <a:endParaRPr lang="en-IN" altLang="en-US" sz="3600" b="1" u="sng">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763270" y="1466215"/>
            <a:ext cx="10590530" cy="4711065"/>
          </a:xfrm>
        </p:spPr>
        <p:txBody>
          <a:bodyPr>
            <a:normAutofit fontScale="70000"/>
          </a:bodyPr>
          <a:p>
            <a:pPr>
              <a:buFont typeface="Wingdings" panose="05000000000000000000" charset="0"/>
              <a:buChar char="Ø"/>
            </a:pPr>
            <a:r>
              <a:rPr lang="en-IN" altLang="en-US" b="1" u="sng">
                <a:latin typeface="Times New Roman" panose="02020603050405020304" charset="0"/>
                <a:cs typeface="Times New Roman" panose="02020603050405020304" charset="0"/>
                <a:sym typeface="+mn-ea"/>
              </a:rPr>
              <a:t>Beneficiary/User segment this solution is intended for</a:t>
            </a:r>
            <a:endParaRPr lang="en-IN" altLang="en-US" b="1" u="sng">
              <a:latin typeface="Times New Roman" panose="02020603050405020304" charset="0"/>
              <a:cs typeface="Times New Roman" panose="02020603050405020304" charset="0"/>
            </a:endParaRPr>
          </a:p>
          <a:p>
            <a:r>
              <a:rPr lang="en-IN" altLang="en-US"/>
              <a:t>This solution is intended for the government officals like policemen,mla's,minister,volunteers.</a:t>
            </a:r>
            <a:endParaRPr lang="en-IN" altLang="en-US"/>
          </a:p>
          <a:p>
            <a:pPr>
              <a:buFont typeface="Wingdings" panose="05000000000000000000" charset="0"/>
              <a:buChar char="Ø"/>
            </a:pPr>
            <a:r>
              <a:rPr lang="en-IN" altLang="en-US" b="1" u="sng">
                <a:latin typeface="Times New Roman" panose="02020603050405020304" charset="0"/>
                <a:cs typeface="Times New Roman" panose="02020603050405020304" charset="0"/>
              </a:rPr>
              <a:t>How it helps the beneficiary/user segment</a:t>
            </a:r>
            <a:endParaRPr lang="en-IN" altLang="en-US" b="1" u="sng">
              <a:latin typeface="Times New Roman" panose="02020603050405020304" charset="0"/>
              <a:cs typeface="Times New Roman" panose="02020603050405020304" charset="0"/>
            </a:endParaRPr>
          </a:p>
          <a:p>
            <a:r>
              <a:rPr lang="en-IN" altLang="en-US"/>
              <a:t>It will make the work of authority very easy to manage the people who need food and shelter facilities. Now,  the authority can directly control everything with this app with less hindrance.</a:t>
            </a:r>
            <a:endParaRPr lang="en-IN" altLang="en-US"/>
          </a:p>
          <a:p>
            <a:pPr>
              <a:buFont typeface="Wingdings" panose="05000000000000000000" charset="0"/>
              <a:buChar char="Ø"/>
            </a:pPr>
            <a:r>
              <a:rPr lang="en-IN" altLang="en-US" b="1" u="sng">
                <a:latin typeface="Times New Roman" panose="02020603050405020304" charset="0"/>
                <a:cs typeface="Times New Roman" panose="02020603050405020304" charset="0"/>
              </a:rPr>
              <a:t>Imapct the solution will create</a:t>
            </a:r>
            <a:endParaRPr lang="en-IN" altLang="en-US" b="1" u="sng">
              <a:latin typeface="Times New Roman" panose="02020603050405020304" charset="0"/>
              <a:cs typeface="Times New Roman" panose="02020603050405020304" charset="0"/>
            </a:endParaRPr>
          </a:p>
          <a:p>
            <a:r>
              <a:rPr lang="en-IN" altLang="en-US"/>
              <a:t>According to me this is one of the best solution because as we all know to maintain proper lockdown we except that each and everyone should get proper food and shelter and must stay home. A lockdown is violated when poor are not able to get proper food and shelter facilities .No one like to die due to hunger . One of the worker spoked that we are ready to die by COVID - 19 but not due to hunger. If proper food and shelter will be provided  then according to me 90% of the battle against COVID -19 is won.</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00050" y="115570"/>
            <a:ext cx="10953750" cy="6061710"/>
          </a:xfrm>
        </p:spPr>
        <p:txBody>
          <a:bodyPr>
            <a:normAutofit fontScale="70000"/>
          </a:bodyPr>
          <a:p>
            <a:pPr>
              <a:buFont typeface="Wingdings" panose="05000000000000000000" charset="0"/>
              <a:buChar char="Ø"/>
            </a:pPr>
            <a:r>
              <a:rPr lang="en-IN" altLang="en-US"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Frame works/Technologies to be use</a:t>
            </a:r>
            <a:endParaRPr lang="en-IN" alt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IN" altLang="en-US"/>
              <a:t>We are using app development  which according to me is the most easiest way to access data,  because everyone is having smartphone now a days </a:t>
            </a:r>
            <a:r>
              <a:rPr lang="en-IN" altLang="en-US" b="1">
                <a:solidFill>
                  <a:schemeClr val="tx1"/>
                </a:solidFill>
                <a:effectLst>
                  <a:outerShdw blurRad="38100" dist="19050" dir="2700000" algn="tl" rotWithShape="0">
                    <a:schemeClr val="dk1">
                      <a:alpha val="40000"/>
                    </a:schemeClr>
                  </a:outerShdw>
                </a:effectLst>
              </a:rPr>
              <a:t>( I am not talking about poor people this is for the people who will use this app like the host of the properties,authority,government officials)</a:t>
            </a:r>
            <a:r>
              <a:rPr lang="en-IN" altLang="en-US"/>
              <a:t> by which they can easily communicate and locate the locations of shelter and food facilities.</a:t>
            </a:r>
            <a:endParaRPr lang="en-IN" altLang="en-US"/>
          </a:p>
          <a:p>
            <a:pPr>
              <a:buFont typeface="Wingdings" panose="05000000000000000000" charset="0"/>
              <a:buChar char="Ø"/>
            </a:pPr>
            <a:r>
              <a:rPr lang="en-IN" altLang="en-US" b="1" u="sng">
                <a:latin typeface="Times New Roman" panose="02020603050405020304" charset="0"/>
                <a:cs typeface="Times New Roman" panose="02020603050405020304" charset="0"/>
              </a:rPr>
              <a:t>Reason behind this technology</a:t>
            </a:r>
            <a:endParaRPr lang="en-IN" altLang="en-US" b="1" u="sng">
              <a:latin typeface="Times New Roman" panose="02020603050405020304" charset="0"/>
              <a:cs typeface="Times New Roman" panose="02020603050405020304" charset="0"/>
            </a:endParaRPr>
          </a:p>
          <a:p>
            <a:r>
              <a:rPr lang="en-IN" altLang="en-US"/>
              <a:t>App is the most easiest way to communicate because it doesnot need to type again and again login id and password for logging into the account usually what we do in web pages. Can be easily downloaded and can be used with minimum restrictions. </a:t>
            </a:r>
            <a:endParaRPr lang="en-IN" altLang="en-US"/>
          </a:p>
          <a:p>
            <a:pPr>
              <a:buFont typeface="Wingdings" panose="05000000000000000000" charset="0"/>
              <a:buChar char="Ø"/>
            </a:pPr>
            <a:r>
              <a:rPr lang="en-IN" altLang="en-US" b="1" u="sng">
                <a:latin typeface="Times New Roman" panose="02020603050405020304" charset="0"/>
                <a:cs typeface="Times New Roman" panose="02020603050405020304" charset="0"/>
              </a:rPr>
              <a:t>Effectiveness of the solution in solving the problem and ease of implementation</a:t>
            </a:r>
            <a:endParaRPr lang="en-IN" altLang="en-US" b="1" u="sng">
              <a:latin typeface="Times New Roman" panose="02020603050405020304" charset="0"/>
              <a:cs typeface="Times New Roman" panose="02020603050405020304" charset="0"/>
            </a:endParaRPr>
          </a:p>
          <a:p>
            <a:r>
              <a:rPr lang="en-IN" altLang="en-US"/>
              <a:t>for making the  app more effective every app user will update us regularily by providing us important  details </a:t>
            </a:r>
            <a:r>
              <a:rPr lang="en-IN" altLang="en-US" b="1"/>
              <a:t>(these number of people got resuced or we need some more food or employees are not working properly,etc)</a:t>
            </a:r>
            <a:r>
              <a:rPr lang="en-IN" altLang="en-US"/>
              <a:t>.</a:t>
            </a:r>
            <a:endParaRPr lang="en-IN" altLang="en-US"/>
          </a:p>
          <a:p>
            <a:r>
              <a:rPr lang="en-IN" altLang="en-US"/>
              <a:t>Every volunters will be provided with proper sanitizing facilities .</a:t>
            </a:r>
            <a:endParaRPr lang="en-IN" altLang="en-US"/>
          </a:p>
          <a:p>
            <a:r>
              <a:rPr lang="en-IN" altLang="en-US"/>
              <a:t>Separate funding and donation section will be there for providing  complete transperancy so that people who are donating should not have trust issues.</a:t>
            </a:r>
            <a:endParaRPr lang="en-IN" altLang="en-US"/>
          </a:p>
          <a:p>
            <a:r>
              <a:rPr lang="en-IN" altLang="en-US"/>
              <a:t>Regular sanitizing of shelter will be there ,food will be cooked with proper hygiene and volunteers will be tested regularily .</a:t>
            </a:r>
            <a:endParaRPr lang="en-IN" altLang="en-US"/>
          </a:p>
          <a:p>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741680" y="-147320"/>
            <a:ext cx="10515600" cy="1325563"/>
          </a:xfrm>
        </p:spPr>
        <p:txBody>
          <a:bodyPr/>
          <a:p>
            <a:r>
              <a:rPr lang="en-I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ARCHITECTURE  DIAGRAM</a:t>
            </a:r>
            <a:endParaRPr lang="en-I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4" name="Content Placeholder 3"/>
          <p:cNvPicPr>
            <a:picLocks noChangeAspect="1"/>
          </p:cNvPicPr>
          <p:nvPr>
            <p:ph sz="half" idx="1"/>
          </p:nvPr>
        </p:nvPicPr>
        <p:blipFill>
          <a:blip r:embed="rId1"/>
          <a:stretch>
            <a:fillRect/>
          </a:stretch>
        </p:blipFill>
        <p:spPr>
          <a:xfrm>
            <a:off x="1067435" y="878205"/>
            <a:ext cx="3226435" cy="5192395"/>
          </a:xfrm>
          <a:prstGeom prst="rect">
            <a:avLst/>
          </a:prstGeom>
        </p:spPr>
      </p:pic>
      <p:sp>
        <p:nvSpPr>
          <p:cNvPr id="6" name="Text Box 5"/>
          <p:cNvSpPr txBox="1"/>
          <p:nvPr/>
        </p:nvSpPr>
        <p:spPr>
          <a:xfrm>
            <a:off x="640080" y="6260465"/>
            <a:ext cx="4070985" cy="645160"/>
          </a:xfrm>
          <a:prstGeom prst="rect">
            <a:avLst/>
          </a:prstGeom>
          <a:noFill/>
        </p:spPr>
        <p:txBody>
          <a:bodyPr wrap="square" rtlCol="0">
            <a:spAutoFit/>
          </a:bodyPr>
          <a:p>
            <a:r>
              <a:rPr lang="en-IN" altLang="en-US"/>
              <a:t>AFTER CLICKING APP WE WILL GET THIS LOGO AND APP NAME</a:t>
            </a:r>
            <a:endParaRPr lang="en-IN" altLang="en-US"/>
          </a:p>
        </p:txBody>
      </p:sp>
      <p:pic>
        <p:nvPicPr>
          <p:cNvPr id="7" name="Content Placeholder 6"/>
          <p:cNvPicPr>
            <a:picLocks noChangeAspect="1"/>
          </p:cNvPicPr>
          <p:nvPr>
            <p:ph sz="half" idx="2"/>
          </p:nvPr>
        </p:nvPicPr>
        <p:blipFill>
          <a:blip r:embed="rId2"/>
          <a:stretch>
            <a:fillRect/>
          </a:stretch>
        </p:blipFill>
        <p:spPr>
          <a:xfrm>
            <a:off x="5674360" y="878205"/>
            <a:ext cx="3663315" cy="5822315"/>
          </a:xfrm>
          <a:prstGeom prst="rect">
            <a:avLst/>
          </a:prstGeom>
        </p:spPr>
      </p:pic>
      <p:cxnSp>
        <p:nvCxnSpPr>
          <p:cNvPr id="9" name="Straight Arrow Connector 8"/>
          <p:cNvCxnSpPr/>
          <p:nvPr/>
        </p:nvCxnSpPr>
        <p:spPr>
          <a:xfrm flipV="1">
            <a:off x="4369435" y="3484880"/>
            <a:ext cx="1100455"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474710" y="1016635"/>
            <a:ext cx="1590040" cy="2858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568690" y="2555240"/>
            <a:ext cx="1431925" cy="1870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493760" y="4425315"/>
            <a:ext cx="1549400" cy="593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493760" y="5579110"/>
            <a:ext cx="1517650" cy="591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10107295" y="257175"/>
            <a:ext cx="1976755" cy="7570470"/>
          </a:xfrm>
          <a:prstGeom prst="rect">
            <a:avLst/>
          </a:prstGeom>
          <a:noFill/>
        </p:spPr>
        <p:txBody>
          <a:bodyPr wrap="square" rtlCol="0">
            <a:spAutoFit/>
          </a:bodyPr>
          <a:p>
            <a:r>
              <a:rPr lang="en-IN" altLang="en-US"/>
              <a:t>THIS IS FOR THE GOVERNMENT OFFICALS AND VOLUNTEERS</a:t>
            </a:r>
            <a:endParaRPr lang="en-IN" altLang="en-US"/>
          </a:p>
          <a:p>
            <a:endParaRPr lang="en-IN" altLang="en-US"/>
          </a:p>
          <a:p>
            <a:r>
              <a:rPr lang="en-IN" altLang="en-US"/>
              <a:t>THIS IS FOR THE PEOPLE WHO HAD ALREADY REGISTERED THEIR ACCOUNT THROUGH </a:t>
            </a:r>
            <a:r>
              <a:rPr lang="en-IN" altLang="en-US" b="1">
                <a:solidFill>
                  <a:schemeClr val="tx1"/>
                </a:solidFill>
                <a:effectLst>
                  <a:outerShdw blurRad="38100" dist="19050" dir="2700000" algn="tl" rotWithShape="0">
                    <a:schemeClr val="dk1">
                      <a:alpha val="40000"/>
                    </a:schemeClr>
                  </a:outerShdw>
                </a:effectLst>
              </a:rPr>
              <a:t>HOST SIGNUP</a:t>
            </a:r>
            <a:endParaRPr lang="en-IN" altLang="en-US" b="1">
              <a:solidFill>
                <a:schemeClr val="tx1"/>
              </a:solidFill>
              <a:effectLst>
                <a:outerShdw blurRad="38100" dist="19050" dir="2700000" algn="tl" rotWithShape="0">
                  <a:schemeClr val="dk1">
                    <a:alpha val="40000"/>
                  </a:schemeClr>
                </a:outerShdw>
              </a:effectLst>
            </a:endParaRPr>
          </a:p>
          <a:p>
            <a:endParaRPr lang="en-IN" altLang="en-US"/>
          </a:p>
          <a:p>
            <a:r>
              <a:rPr lang="en-IN" altLang="en-US"/>
              <a:t>THIS IS HOST SIGNUP FOR INTERESTED PEOPLE IN GIVING THEIR PROPERTY FOR FOOD AND SHELTER FACILITIES</a:t>
            </a:r>
            <a:endParaRPr lang="en-IN" altLang="en-US"/>
          </a:p>
          <a:p>
            <a:endParaRPr lang="en-IN" altLang="en-US"/>
          </a:p>
          <a:p>
            <a:r>
              <a:rPr lang="en-IN" altLang="en-US"/>
              <a:t>THIS IS FOR THE DONATION PAGE</a:t>
            </a:r>
            <a:endParaRPr lang="en-IN" altLang="en-US"/>
          </a:p>
          <a:p>
            <a:endParaRPr lang="en-IN" altLang="en-US"/>
          </a:p>
          <a:p>
            <a:endParaRPr lang="en-IN" altLang="en-US"/>
          </a:p>
          <a:p>
            <a:endParaRPr lang="en-IN" altLang="en-US"/>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743585" y="171450"/>
            <a:ext cx="5062855" cy="6005830"/>
          </a:xfrm>
          <a:prstGeom prst="rect">
            <a:avLst/>
          </a:prstGeom>
        </p:spPr>
      </p:pic>
      <p:sp>
        <p:nvSpPr>
          <p:cNvPr id="7" name="Text Box 6"/>
          <p:cNvSpPr txBox="1"/>
          <p:nvPr/>
        </p:nvSpPr>
        <p:spPr>
          <a:xfrm>
            <a:off x="6965950" y="970915"/>
            <a:ext cx="3985260" cy="2861310"/>
          </a:xfrm>
          <a:prstGeom prst="rect">
            <a:avLst/>
          </a:prstGeom>
          <a:noFill/>
        </p:spPr>
        <p:txBody>
          <a:bodyPr wrap="square" rtlCol="0">
            <a:spAutoFit/>
          </a:bodyPr>
          <a:p>
            <a:r>
              <a:rPr lang="en-IN" altLang="en-US"/>
              <a:t>AFTER SUCCESSFULLY SIGN IN THE </a:t>
            </a:r>
            <a:r>
              <a:rPr lang="en-IN" altLang="en-US" b="1">
                <a:solidFill>
                  <a:schemeClr val="tx1"/>
                </a:solidFill>
                <a:effectLst>
                  <a:outerShdw blurRad="38100" dist="19050" dir="2700000" algn="tl" rotWithShape="0">
                    <a:schemeClr val="dk1">
                      <a:alpha val="40000"/>
                    </a:schemeClr>
                  </a:outerShdw>
                </a:effectLst>
              </a:rPr>
              <a:t>ADMINISTRATIVE SIGN</a:t>
            </a:r>
            <a:r>
              <a:rPr lang="en-IN" altLang="en-US"/>
              <a:t> IN WE WILL GET TWO BUTTONS</a:t>
            </a:r>
            <a:endParaRPr lang="en-IN" altLang="en-US"/>
          </a:p>
          <a:p>
            <a:r>
              <a:rPr lang="en-IN" altLang="en-US"/>
              <a:t>1.</a:t>
            </a:r>
            <a:r>
              <a:rPr lang="en-IN" altLang="en-US" b="1">
                <a:solidFill>
                  <a:schemeClr val="tx1"/>
                </a:solidFill>
                <a:effectLst>
                  <a:outerShdw blurRad="38100" dist="19050" dir="2700000" algn="tl" rotWithShape="0">
                    <a:schemeClr val="dk1">
                      <a:alpha val="40000"/>
                    </a:schemeClr>
                  </a:outerShdw>
                </a:effectLst>
              </a:rPr>
              <a:t> UPDATES</a:t>
            </a:r>
            <a:r>
              <a:rPr lang="en-IN" altLang="en-US"/>
              <a:t> - USED BY OUR ADMINSTARTIVE FOR REGULAR UPDATES</a:t>
            </a:r>
            <a:endParaRPr lang="en-IN" altLang="en-US"/>
          </a:p>
          <a:p>
            <a:r>
              <a:rPr lang="en-IN" altLang="en-US"/>
              <a:t>2.</a:t>
            </a:r>
            <a:r>
              <a:rPr lang="en-IN" altLang="en-US" b="1">
                <a:solidFill>
                  <a:schemeClr val="tx1"/>
                </a:solidFill>
                <a:effectLst>
                  <a:outerShdw blurRad="38100" dist="19050" dir="2700000" algn="tl" rotWithShape="0">
                    <a:schemeClr val="dk1">
                      <a:alpha val="40000"/>
                    </a:schemeClr>
                  </a:outerShdw>
                </a:effectLst>
              </a:rPr>
              <a:t>LABOUR REGISTRATION</a:t>
            </a:r>
            <a:r>
              <a:rPr lang="en-IN" altLang="en-US"/>
              <a:t> - THIS IS USED FOR THE PEOPLE WHO ARE RESCUED BY THEM BY PROVIDING FOOD AND SHELTER FACILITIES IN ORDER TO SAVE IT FOR LATER USE</a:t>
            </a:r>
            <a:endParaRPr lang="en-I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14945</Words>
  <Application>WPS Presentation</Application>
  <PresentationFormat>Widescreen</PresentationFormat>
  <Paragraphs>319</Paragraphs>
  <Slides>30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9</vt:i4>
      </vt:variant>
      <vt:variant>
        <vt:lpstr>幻灯片标题</vt:lpstr>
      </vt:variant>
      <vt:variant>
        <vt:i4>30</vt:i4>
      </vt:variant>
    </vt:vector>
  </HeadingPairs>
  <TitlesOfParts>
    <vt:vector size="49" baseType="lpstr">
      <vt:lpstr>Arial</vt:lpstr>
      <vt:lpstr>SimSun</vt:lpstr>
      <vt:lpstr>Wingdings</vt:lpstr>
      <vt:lpstr>Times New Roman</vt:lpstr>
      <vt:lpstr>Wingdings</vt:lpstr>
      <vt:lpstr>Microsoft YaHei</vt:lpstr>
      <vt:lpstr>Arial Unicode MS</vt:lpstr>
      <vt:lpstr>Calibri Light</vt:lpstr>
      <vt:lpstr>Calibri</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TEAM NOOBS</vt:lpstr>
      <vt:lpstr>PROBLEM STATEMENT</vt:lpstr>
      <vt:lpstr>SOLUTION</vt:lpstr>
      <vt:lpstr>PowerPoint 演示文稿</vt:lpstr>
      <vt:lpstr>KEY ASPECTS OF OUR SOLUTION</vt:lpstr>
      <vt:lpstr>PowerPoint 演示文稿</vt:lpstr>
      <vt:lpstr>ARCHITECTURE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Business Model</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27</cp:revision>
  <dcterms:created xsi:type="dcterms:W3CDTF">2020-04-27T20:31:00Z</dcterms:created>
  <dcterms:modified xsi:type="dcterms:W3CDTF">2020-04-30T05:41:41Z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